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48"/>
  </p:notesMasterIdLst>
  <p:handoutMasterIdLst>
    <p:handoutMasterId r:id="rId49"/>
  </p:handoutMasterIdLst>
  <p:sldIdLst>
    <p:sldId id="787" r:id="rId2"/>
    <p:sldId id="811" r:id="rId3"/>
    <p:sldId id="792" r:id="rId4"/>
    <p:sldId id="788" r:id="rId5"/>
    <p:sldId id="795" r:id="rId6"/>
    <p:sldId id="791" r:id="rId7"/>
    <p:sldId id="815" r:id="rId8"/>
    <p:sldId id="809" r:id="rId9"/>
    <p:sldId id="793" r:id="rId10"/>
    <p:sldId id="825" r:id="rId11"/>
    <p:sldId id="789" r:id="rId12"/>
    <p:sldId id="797" r:id="rId13"/>
    <p:sldId id="799" r:id="rId14"/>
    <p:sldId id="812" r:id="rId15"/>
    <p:sldId id="813" r:id="rId16"/>
    <p:sldId id="808" r:id="rId17"/>
    <p:sldId id="826" r:id="rId18"/>
    <p:sldId id="790" r:id="rId19"/>
    <p:sldId id="827" r:id="rId20"/>
    <p:sldId id="828" r:id="rId21"/>
    <p:sldId id="829" r:id="rId22"/>
    <p:sldId id="830" r:id="rId23"/>
    <p:sldId id="767" r:id="rId24"/>
    <p:sldId id="781" r:id="rId25"/>
    <p:sldId id="784" r:id="rId26"/>
    <p:sldId id="780" r:id="rId27"/>
    <p:sldId id="819" r:id="rId28"/>
    <p:sldId id="820" r:id="rId29"/>
    <p:sldId id="782" r:id="rId30"/>
    <p:sldId id="786" r:id="rId31"/>
    <p:sldId id="831" r:id="rId32"/>
    <p:sldId id="832" r:id="rId33"/>
    <p:sldId id="833" r:id="rId34"/>
    <p:sldId id="834" r:id="rId35"/>
    <p:sldId id="835" r:id="rId36"/>
    <p:sldId id="836" r:id="rId37"/>
    <p:sldId id="837" r:id="rId38"/>
    <p:sldId id="822" r:id="rId39"/>
    <p:sldId id="823" r:id="rId40"/>
    <p:sldId id="824" r:id="rId41"/>
    <p:sldId id="805" r:id="rId42"/>
    <p:sldId id="818" r:id="rId43"/>
    <p:sldId id="802" r:id="rId44"/>
    <p:sldId id="758" r:id="rId45"/>
    <p:sldId id="821" r:id="rId46"/>
    <p:sldId id="810" r:id="rId47"/>
  </p:sldIdLst>
  <p:sldSz cx="9144000" cy="6858000" type="screen4x3"/>
  <p:notesSz cx="9926638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9A217"/>
    <a:srgbClr val="DD30E3"/>
    <a:srgbClr val="771BE3"/>
    <a:srgbClr val="FFD2DB"/>
    <a:srgbClr val="85E374"/>
    <a:srgbClr val="70E3BA"/>
    <a:srgbClr val="72B7E3"/>
    <a:srgbClr val="63A6E3"/>
    <a:srgbClr val="81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9"/>
    <p:restoredTop sz="97674" autoAdjust="0"/>
  </p:normalViewPr>
  <p:slideViewPr>
    <p:cSldViewPr snapToGrid="0">
      <p:cViewPr>
        <p:scale>
          <a:sx n="100" d="100"/>
          <a:sy n="100" d="100"/>
        </p:scale>
        <p:origin x="4064" y="2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24"/>
    </p:cViewPr>
  </p:sorterViewPr>
  <p:notesViewPr>
    <p:cSldViewPr snapToGrid="0">
      <p:cViewPr varScale="1">
        <p:scale>
          <a:sx n="167" d="100"/>
          <a:sy n="167" d="100"/>
        </p:scale>
        <p:origin x="-896" y="-104"/>
      </p:cViewPr>
      <p:guideLst>
        <p:guide orient="horz" pos="2141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4" Type="http://schemas.openxmlformats.org/officeDocument/2006/relationships/image" Target="../media/image50.wmf"/><Relationship Id="rId5" Type="http://schemas.openxmlformats.org/officeDocument/2006/relationships/image" Target="../media/image51.wmf"/><Relationship Id="rId6" Type="http://schemas.openxmlformats.org/officeDocument/2006/relationships/image" Target="../media/image52.wmf"/><Relationship Id="rId7" Type="http://schemas.openxmlformats.org/officeDocument/2006/relationships/image" Target="../media/image53.wmf"/><Relationship Id="rId8" Type="http://schemas.openxmlformats.org/officeDocument/2006/relationships/image" Target="../media/image54.wmf"/><Relationship Id="rId1" Type="http://schemas.openxmlformats.org/officeDocument/2006/relationships/image" Target="../media/image47.wmf"/><Relationship Id="rId2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4" Type="http://schemas.openxmlformats.org/officeDocument/2006/relationships/image" Target="../media/image50.wmf"/><Relationship Id="rId5" Type="http://schemas.openxmlformats.org/officeDocument/2006/relationships/image" Target="../media/image51.wmf"/><Relationship Id="rId6" Type="http://schemas.openxmlformats.org/officeDocument/2006/relationships/image" Target="../media/image52.wmf"/><Relationship Id="rId7" Type="http://schemas.openxmlformats.org/officeDocument/2006/relationships/image" Target="../media/image53.wmf"/><Relationship Id="rId8" Type="http://schemas.openxmlformats.org/officeDocument/2006/relationships/image" Target="../media/image54.wmf"/><Relationship Id="rId1" Type="http://schemas.openxmlformats.org/officeDocument/2006/relationships/image" Target="../media/image47.wmf"/><Relationship Id="rId2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Arial" pitchFamily="34" charset="0"/>
                <a:ea typeface="PMingLiU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cs typeface="Arial" charset="0"/>
              </a:defRPr>
            </a:lvl1pPr>
          </a:lstStyle>
          <a:p>
            <a:pPr>
              <a:defRPr/>
            </a:pPr>
            <a:fld id="{95EAF8B0-722C-F443-A555-510C444545EF}" type="datetime1">
              <a:rPr lang="en-US" altLang="zh-TW"/>
              <a:pPr>
                <a:defRPr/>
              </a:pPr>
              <a:t>12/2/16</a:t>
            </a:fld>
            <a:endParaRPr lang="en-US" altLang="zh-TW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Arial" pitchFamily="34" charset="0"/>
                <a:ea typeface="PMingLiU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cs typeface="Arial" charset="0"/>
              </a:defRPr>
            </a:lvl1pPr>
          </a:lstStyle>
          <a:p>
            <a:pPr>
              <a:defRPr/>
            </a:pPr>
            <a:fld id="{BC3E0DFB-061B-E14F-B5AD-7EF9E80F3C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2409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pitchFamily="34" charset="0"/>
                <a:ea typeface="PMingLiU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1338" y="0"/>
            <a:ext cx="43037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" pitchFamily="34" charset="0"/>
                <a:ea typeface="PMingLiU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228975"/>
            <a:ext cx="7942262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pitchFamily="34" charset="0"/>
                <a:ea typeface="PMingLiU" pitchFamily="18" charset="-120"/>
                <a:cs typeface="Arial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1338" y="6456363"/>
            <a:ext cx="43037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cs typeface="Arial" charset="0"/>
              </a:defRPr>
            </a:lvl1pPr>
          </a:lstStyle>
          <a:p>
            <a:pPr>
              <a:defRPr/>
            </a:pPr>
            <a:fld id="{12AA2BA5-7197-E74D-A243-3D05981FECE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20643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cs typeface="ＭＳ Ｐゴシック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08CB54-6BA2-2E4F-A5DE-372B073EE423}" type="slidenum">
              <a:rPr kumimoji="0"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1</a:t>
            </a:fld>
            <a:endParaRPr kumimoji="0"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223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01B931-E499-9C47-B6B1-8B09D8C97CFD}" type="slidenum">
              <a:rPr kumimoji="0" lang="en-US" sz="1200"/>
              <a:pPr eaLnBrk="1" hangingPunct="1"/>
              <a:t>17</a:t>
            </a:fld>
            <a:endParaRPr kumimoji="0"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5488" y="509588"/>
            <a:ext cx="3398837" cy="2549525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3775" y="3230563"/>
            <a:ext cx="7939088" cy="30575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01B931-E499-9C47-B6B1-8B09D8C97CFD}" type="slidenum">
              <a:rPr kumimoji="0" lang="en-US" sz="1200"/>
              <a:pPr eaLnBrk="1" hangingPunct="1"/>
              <a:t>26</a:t>
            </a:fld>
            <a:endParaRPr kumimoji="0"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5488" y="509588"/>
            <a:ext cx="3398837" cy="2549525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3775" y="3230563"/>
            <a:ext cx="7939088" cy="30575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6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01B931-E499-9C47-B6B1-8B09D8C97CFD}" type="slidenum">
              <a:rPr kumimoji="0" lang="en-US" sz="1200"/>
              <a:pPr eaLnBrk="1" hangingPunct="1"/>
              <a:t>29</a:t>
            </a:fld>
            <a:endParaRPr kumimoji="0"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5488" y="509588"/>
            <a:ext cx="3398837" cy="2549525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3775" y="3230563"/>
            <a:ext cx="7939088" cy="30575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7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8667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205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3270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6343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4090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998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2108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297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7936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86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859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210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2108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01B931-E499-9C47-B6B1-8B09D8C97CFD}" type="slidenum">
              <a:rPr kumimoji="0" lang="en-US" sz="1200"/>
              <a:pPr eaLnBrk="1" hangingPunct="1"/>
              <a:t>10</a:t>
            </a:fld>
            <a:endParaRPr kumimoji="0"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5488" y="509588"/>
            <a:ext cx="3398837" cy="2549525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3775" y="3230563"/>
            <a:ext cx="7939088" cy="30575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4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AA2BA5-7197-E74D-A243-3D05981FECE9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902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C913C-355C-48F4-BBBE-164004BC8E5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58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67D79B96-1CB9-0640-8F85-66E6BB1F04E9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386BDEE3-171B-8C46-A144-79B21511D6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0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55CF4D2C-A8DE-9646-833B-E855E8E36B37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E1EF86F4-020F-D741-8821-F5982FB713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33DCA41C-16DE-5A48-BB18-D8EDC08E7CBE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E344883C-C53E-7A4A-B99F-4D7DAAB03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1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DFC28318-E8AB-D942-82D9-F8AEC44E981B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269ADD2F-10B8-C341-B1D6-A6A0F42971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2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E86BC266-83C0-BE40-BC19-D23E07B452C0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F5E36453-A863-F145-9640-799C604259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3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7774EBBB-9B5E-574B-9619-74D81AB9AB78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CEAF61C3-99CD-3F43-8449-C953A38C14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8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E8BCA834-BCFD-2B43-B4E5-2BF730F817BF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25184055-F703-C94B-9DF9-73CD928822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3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BF1E1D88-B301-2E46-8DD7-601A5C2C91FA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002C6FDB-634C-144F-AA92-8DBF11FB15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3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6F8E6049-6DDF-2644-A490-89D1AC53F920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2B55BAA4-0AC2-B94F-B8C9-490559FD6D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3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B19E818C-708E-DD4A-8CF1-52A41319FDE6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72823892-D964-6C4A-8B73-0C21EF0A2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0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24A35770-AC96-FF48-8A58-D5A5D0239491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 kumimoji="1"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 kumimoji="1">
                <a:ea typeface="PMingLiU" charset="0"/>
                <a:cs typeface="PMingLiU" charset="0"/>
              </a:defRPr>
            </a:lvl1pPr>
          </a:lstStyle>
          <a:p>
            <a:pPr>
              <a:defRPr/>
            </a:pPr>
            <a:fld id="{389C4C5A-47F9-1241-91AE-CF736EFE4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457200">
              <a:defRPr kumimoji="0"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CBCC0D4-11F4-324E-9141-4137761AFC71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>
              <a:defRPr kumimoji="0"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457200">
              <a:defRPr kumimoji="0"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9B5CAD6-84D4-D644-AD1F-17F50BF806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48" r:id="rId1"/>
    <p:sldLayoutId id="2147485249" r:id="rId2"/>
    <p:sldLayoutId id="2147485250" r:id="rId3"/>
    <p:sldLayoutId id="2147485251" r:id="rId4"/>
    <p:sldLayoutId id="2147485252" r:id="rId5"/>
    <p:sldLayoutId id="2147485253" r:id="rId6"/>
    <p:sldLayoutId id="2147485254" r:id="rId7"/>
    <p:sldLayoutId id="2147485255" r:id="rId8"/>
    <p:sldLayoutId id="2147485256" r:id="rId9"/>
    <p:sldLayoutId id="2147485257" r:id="rId10"/>
    <p:sldLayoutId id="2147485258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20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9.emf"/><Relationship Id="rId11" Type="http://schemas.openxmlformats.org/officeDocument/2006/relationships/image" Target="../media/image2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gif"/><Relationship Id="rId5" Type="http://schemas.openxmlformats.org/officeDocument/2006/relationships/image" Target="../media/image9.gif"/><Relationship Id="rId6" Type="http://schemas.openxmlformats.org/officeDocument/2006/relationships/image" Target="../media/image10.gif"/><Relationship Id="rId7" Type="http://schemas.openxmlformats.org/officeDocument/2006/relationships/image" Target="../media/image11.gif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5" Type="http://schemas.openxmlformats.org/officeDocument/2006/relationships/image" Target="../media/image22.png"/><Relationship Id="rId6" Type="http://schemas.openxmlformats.org/officeDocument/2006/relationships/image" Target="../media/image7.gif"/><Relationship Id="rId7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jpeg"/><Relationship Id="rId12" Type="http://schemas.openxmlformats.org/officeDocument/2006/relationships/image" Target="../media/image34.gif"/><Relationship Id="rId13" Type="http://schemas.openxmlformats.org/officeDocument/2006/relationships/image" Target="../media/image35.gif"/><Relationship Id="rId1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wmf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wmf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0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19.emf"/><Relationship Id="rId11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4" Type="http://schemas.openxmlformats.org/officeDocument/2006/relationships/image" Target="../media/image42.tiff"/><Relationship Id="rId5" Type="http://schemas.openxmlformats.org/officeDocument/2006/relationships/image" Target="../media/image36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6.gif"/><Relationship Id="rId5" Type="http://schemas.openxmlformats.org/officeDocument/2006/relationships/image" Target="../media/image7.gif"/><Relationship Id="rId6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51.wmf"/><Relationship Id="rId13" Type="http://schemas.openxmlformats.org/officeDocument/2006/relationships/oleObject" Target="../embeddings/oleObject12.bin"/><Relationship Id="rId14" Type="http://schemas.openxmlformats.org/officeDocument/2006/relationships/image" Target="../media/image52.wmf"/><Relationship Id="rId15" Type="http://schemas.openxmlformats.org/officeDocument/2006/relationships/oleObject" Target="../embeddings/oleObject13.bin"/><Relationship Id="rId16" Type="http://schemas.openxmlformats.org/officeDocument/2006/relationships/image" Target="../media/image53.wmf"/><Relationship Id="rId17" Type="http://schemas.openxmlformats.org/officeDocument/2006/relationships/oleObject" Target="../embeddings/oleObject14.bin"/><Relationship Id="rId18" Type="http://schemas.openxmlformats.org/officeDocument/2006/relationships/image" Target="../media/image5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47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48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49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50.w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9.bin"/><Relationship Id="rId12" Type="http://schemas.openxmlformats.org/officeDocument/2006/relationships/image" Target="../media/image51.wmf"/><Relationship Id="rId13" Type="http://schemas.openxmlformats.org/officeDocument/2006/relationships/oleObject" Target="../embeddings/oleObject20.bin"/><Relationship Id="rId14" Type="http://schemas.openxmlformats.org/officeDocument/2006/relationships/image" Target="../media/image52.wmf"/><Relationship Id="rId15" Type="http://schemas.openxmlformats.org/officeDocument/2006/relationships/oleObject" Target="../embeddings/oleObject21.bin"/><Relationship Id="rId16" Type="http://schemas.openxmlformats.org/officeDocument/2006/relationships/image" Target="../media/image53.wmf"/><Relationship Id="rId17" Type="http://schemas.openxmlformats.org/officeDocument/2006/relationships/oleObject" Target="../embeddings/oleObject22.bin"/><Relationship Id="rId18" Type="http://schemas.openxmlformats.org/officeDocument/2006/relationships/image" Target="../media/image5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.bin"/><Relationship Id="rId4" Type="http://schemas.openxmlformats.org/officeDocument/2006/relationships/image" Target="../media/image47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48.w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49.w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50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gif"/><Relationship Id="rId5" Type="http://schemas.openxmlformats.org/officeDocument/2006/relationships/image" Target="../media/image7.gif"/><Relationship Id="rId6" Type="http://schemas.openxmlformats.org/officeDocument/2006/relationships/image" Target="../media/image8.gif"/><Relationship Id="rId7" Type="http://schemas.openxmlformats.org/officeDocument/2006/relationships/image" Target="../media/image9.gif"/><Relationship Id="rId8" Type="http://schemas.openxmlformats.org/officeDocument/2006/relationships/image" Target="../media/image10.gif"/><Relationship Id="rId9" Type="http://schemas.openxmlformats.org/officeDocument/2006/relationships/image" Target="../media/image11.gi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6.png"/><Relationship Id="rId5" Type="http://schemas.openxmlformats.org/officeDocument/2006/relationships/image" Target="../media/image55.png"/><Relationship Id="rId6" Type="http://schemas.openxmlformats.org/officeDocument/2006/relationships/image" Target="../media/image44.jpg"/><Relationship Id="rId7" Type="http://schemas.openxmlformats.org/officeDocument/2006/relationships/image" Target="../media/image72.tiff"/><Relationship Id="rId8" Type="http://schemas.openxmlformats.org/officeDocument/2006/relationships/image" Target="../media/image73.tiff"/><Relationship Id="rId9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5" Type="http://schemas.openxmlformats.org/officeDocument/2006/relationships/image" Target="../media/image11.gif"/><Relationship Id="rId6" Type="http://schemas.openxmlformats.org/officeDocument/2006/relationships/image" Target="../media/image6.gi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76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 bwMode="auto">
          <a:xfrm>
            <a:off x="1371600" y="37973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TW" altLang="en-US" sz="2800" b="1" dirty="0" smtClean="0">
                <a:solidFill>
                  <a:schemeClr val="tx1"/>
                </a:solidFill>
                <a:latin typeface="Songti SC" charset="-122"/>
                <a:ea typeface="Songti SC" charset="-122"/>
                <a:cs typeface="Songti SC" charset="-122"/>
              </a:rPr>
              <a:t>郭哲來</a:t>
            </a:r>
            <a:r>
              <a:rPr lang="en-US" altLang="zh-TW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(</a:t>
            </a:r>
            <a:r>
              <a:rPr lang="en-US" altLang="ja-JP" sz="2200" b="1" dirty="0" err="1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Times New Roman" charset="0"/>
              </a:rPr>
              <a:t>Jer</a:t>
            </a:r>
            <a:r>
              <a:rPr lang="en-US" altLang="ja-JP" sz="2200" b="1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Times New Roman" charset="0"/>
              </a:rPr>
              <a:t>-Lai </a:t>
            </a:r>
            <a:r>
              <a:rPr lang="en-US" altLang="ja-JP" sz="2200" b="1" dirty="0" err="1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Times New Roman" charset="0"/>
              </a:rPr>
              <a:t>Kuo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)</a:t>
            </a:r>
            <a:r>
              <a:rPr lang="en-US" altLang="ja-JP" sz="8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altLang="ja-JP" sz="8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</a:br>
            <a:r>
              <a:rPr lang="en-US" altLang="ja-JP" sz="8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   </a:t>
            </a:r>
          </a:p>
          <a:p>
            <a:pPr eaLnBrk="1" hangingPunct="1"/>
            <a:r>
              <a:rPr lang="zh-TW" altLang="en-US" sz="2800" b="1" dirty="0" smtClean="0">
                <a:solidFill>
                  <a:schemeClr val="tx1"/>
                </a:solidFill>
                <a:latin typeface="Songti SC" charset="-122"/>
                <a:ea typeface="Songti SC" charset="-122"/>
                <a:cs typeface="Songti SC" charset="-122"/>
              </a:rPr>
              <a:t>中央研究院原子分子科學研究所</a:t>
            </a:r>
            <a:r>
              <a:rPr lang="en-US" altLang="zh-TW" sz="2400" dirty="0" smtClean="0">
                <a:solidFill>
                  <a:schemeClr val="tx1"/>
                </a:solidFill>
                <a:latin typeface="BiauKai" charset="0"/>
                <a:ea typeface="BiauKai" charset="0"/>
                <a:cs typeface="BiauKai" charset="0"/>
              </a:rPr>
              <a:t/>
            </a:r>
            <a:br>
              <a:rPr lang="en-US" altLang="zh-TW" sz="2400" dirty="0" smtClean="0">
                <a:solidFill>
                  <a:schemeClr val="tx1"/>
                </a:solidFill>
                <a:latin typeface="BiauKai" charset="0"/>
                <a:ea typeface="BiauKai" charset="0"/>
                <a:cs typeface="BiauKai" charset="0"/>
              </a:rPr>
            </a:br>
            <a:r>
              <a:rPr lang="en-US" altLang="ja-JP" sz="2200" b="1" dirty="0" smtClean="0">
                <a:solidFill>
                  <a:schemeClr val="tx1"/>
                </a:solidFill>
                <a:latin typeface="Times New Roman" charset="0"/>
                <a:ea typeface="ＭＳ Ｐゴシック" charset="0"/>
                <a:cs typeface="Times New Roman" charset="0"/>
              </a:rPr>
              <a:t>Institute of Atomic and Molecular Sciences,</a:t>
            </a:r>
            <a:br>
              <a:rPr lang="en-US" altLang="ja-JP" sz="2200" b="1" dirty="0" smtClean="0">
                <a:solidFill>
                  <a:schemeClr val="tx1"/>
                </a:solidFill>
                <a:latin typeface="Times New Roman" charset="0"/>
                <a:ea typeface="ＭＳ Ｐゴシック" charset="0"/>
                <a:cs typeface="Times New Roman" charset="0"/>
              </a:rPr>
            </a:br>
            <a:r>
              <a:rPr lang="en-US" altLang="ja-JP" sz="2200" b="1" dirty="0" smtClean="0">
                <a:solidFill>
                  <a:schemeClr val="tx1"/>
                </a:solidFill>
                <a:latin typeface="Times New Roman" charset="0"/>
                <a:ea typeface="ＭＳ Ｐゴシック" charset="0"/>
                <a:cs typeface="Times New Roman" charset="0"/>
              </a:rPr>
              <a:t>Academia </a:t>
            </a:r>
            <a:r>
              <a:rPr lang="en-US" altLang="ja-JP" sz="2200" b="1" dirty="0" err="1" smtClean="0">
                <a:solidFill>
                  <a:schemeClr val="tx1"/>
                </a:solidFill>
                <a:latin typeface="Times New Roman" charset="0"/>
                <a:ea typeface="ＭＳ Ｐゴシック" charset="0"/>
                <a:cs typeface="Times New Roman" charset="0"/>
              </a:rPr>
              <a:t>Sinica</a:t>
            </a:r>
            <a:r>
              <a:rPr lang="en-US" altLang="ja-JP" sz="2200" b="1" dirty="0" smtClean="0">
                <a:solidFill>
                  <a:schemeClr val="tx1"/>
                </a:solidFill>
                <a:latin typeface="Times New Roman" charset="0"/>
                <a:ea typeface="ＭＳ Ｐゴシック" charset="0"/>
                <a:cs typeface="Times New Roman" charset="0"/>
              </a:rPr>
              <a:t>, Taipei, Taiwan</a:t>
            </a:r>
          </a:p>
          <a:p>
            <a:pPr eaLnBrk="1" hangingPunct="1"/>
            <a:endParaRPr lang="zh-TW" altLang="en-US" sz="240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ctrTitle"/>
          </p:nvPr>
        </p:nvSpPr>
        <p:spPr>
          <a:xfrm>
            <a:off x="0" y="1773238"/>
            <a:ext cx="9001125" cy="1987550"/>
          </a:xfrm>
        </p:spPr>
        <p:txBody>
          <a:bodyPr/>
          <a:lstStyle/>
          <a:p>
            <a:pPr eaLnBrk="1" hangingPunct="1"/>
            <a:r>
              <a:rPr lang="en-US" altLang="zh-TW" sz="3200" b="1" i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Vibrational Spectra of Solvated </a:t>
            </a:r>
            <a:r>
              <a:rPr lang="en-US" altLang="zh-TW" sz="32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H</a:t>
            </a:r>
            <a:r>
              <a:rPr lang="en-US" altLang="zh-TW" sz="3200" b="1" baseline="-25000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3</a:t>
            </a:r>
            <a:r>
              <a:rPr lang="en-US" altLang="zh-TW" sz="32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O</a:t>
            </a:r>
            <a:r>
              <a:rPr lang="en-US" altLang="zh-TW" sz="3200" b="1" baseline="30000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Georgia" charset="0"/>
              <a:ea typeface="ＭＳ Ｐゴシック" charset="0"/>
              <a:cs typeface="Georgia" charset="0"/>
            </a:endParaRPr>
          </a:p>
        </p:txBody>
      </p:sp>
      <p:pic>
        <p:nvPicPr>
          <p:cNvPr id="15364" name="Picture 8" descr="log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2" b="16673"/>
          <a:stretch>
            <a:fillRect/>
          </a:stretch>
        </p:blipFill>
        <p:spPr bwMode="auto">
          <a:xfrm>
            <a:off x="2640013" y="482600"/>
            <a:ext cx="240188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1" descr="logo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5" b="16673"/>
          <a:stretch>
            <a:fillRect/>
          </a:stretch>
        </p:blipFill>
        <p:spPr bwMode="auto">
          <a:xfrm>
            <a:off x="5026025" y="479425"/>
            <a:ext cx="235743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7" descr="logo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35432" b="16673"/>
          <a:stretch>
            <a:fillRect/>
          </a:stretch>
        </p:blipFill>
        <p:spPr bwMode="auto">
          <a:xfrm>
            <a:off x="292100" y="482600"/>
            <a:ext cx="2347913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8"/>
          <p:cNvSpPr txBox="1">
            <a:spLocks noChangeArrowheads="1"/>
          </p:cNvSpPr>
          <p:nvPr/>
        </p:nvSpPr>
        <p:spPr bwMode="auto">
          <a:xfrm>
            <a:off x="0" y="6126163"/>
            <a:ext cx="91170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TW" sz="2200" b="1" dirty="0" smtClean="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Joint Group Meeting, Dec/01/2016, IAMS, Taipei, Taiwan</a:t>
            </a:r>
            <a:endParaRPr kumimoji="0" lang="en-US" altLang="zh-TW" sz="2200" b="1" dirty="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5368" name="Picture 7"/>
          <p:cNvSpPr>
            <a:spLocks noChangeAspect="1"/>
          </p:cNvSpPr>
          <p:nvPr/>
        </p:nvSpPr>
        <p:spPr bwMode="auto">
          <a:xfrm>
            <a:off x="7143750" y="692150"/>
            <a:ext cx="19431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7"/>
          <a:stretch>
            <a:fillRect/>
          </a:stretch>
        </p:blipFill>
        <p:spPr bwMode="auto">
          <a:xfrm>
            <a:off x="7192963" y="830758"/>
            <a:ext cx="1951037" cy="73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2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3776663" y="3105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1800"/>
          </a:p>
        </p:txBody>
      </p:sp>
      <p:sp>
        <p:nvSpPr>
          <p:cNvPr id="26626" name="Rectangle 21"/>
          <p:cNvSpPr>
            <a:spLocks noGrp="1" noChangeArrowheads="1"/>
          </p:cNvSpPr>
          <p:nvPr>
            <p:ph type="title"/>
          </p:nvPr>
        </p:nvSpPr>
        <p:spPr>
          <a:xfrm>
            <a:off x="927100" y="133350"/>
            <a:ext cx="7404100" cy="841375"/>
          </a:xfrm>
        </p:spPr>
        <p:txBody>
          <a:bodyPr/>
          <a:lstStyle/>
          <a:p>
            <a:pPr eaLnBrk="1" hangingPunct="1"/>
            <a:r>
              <a:rPr lang="en-US" sz="3600" b="1" i="1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Normal Mode Approx. (NMA)</a:t>
            </a:r>
            <a:endParaRPr lang="en-US" sz="3600" b="1" i="1">
              <a:solidFill>
                <a:srgbClr val="FF0000"/>
              </a:solidFill>
              <a:latin typeface="Georgia" charset="0"/>
              <a:ea typeface="ＭＳ Ｐゴシック" charset="0"/>
              <a:cs typeface="Arial" charset="0"/>
            </a:endParaRPr>
          </a:p>
        </p:txBody>
      </p:sp>
      <p:sp>
        <p:nvSpPr>
          <p:cNvPr id="26627" name="Rectangle 25"/>
          <p:cNvSpPr>
            <a:spLocks noChangeArrowheads="1"/>
          </p:cNvSpPr>
          <p:nvPr/>
        </p:nvSpPr>
        <p:spPr bwMode="auto">
          <a:xfrm>
            <a:off x="406400" y="1165225"/>
            <a:ext cx="7710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>
                <a:latin typeface="Times New Roman" charset="0"/>
              </a:rPr>
              <a:t>  A simple DVR along normal mode direction (approx.)</a:t>
            </a:r>
            <a:endParaRPr lang="en-US" i="1" baseline="-25000">
              <a:latin typeface="Times New Roman" charset="0"/>
            </a:endParaRPr>
          </a:p>
        </p:txBody>
      </p:sp>
      <p:sp>
        <p:nvSpPr>
          <p:cNvPr id="26628" name="Rectangle 25"/>
          <p:cNvSpPr>
            <a:spLocks noChangeArrowheads="1"/>
          </p:cNvSpPr>
          <p:nvPr/>
        </p:nvSpPr>
        <p:spPr bwMode="auto">
          <a:xfrm>
            <a:off x="406400" y="1817688"/>
            <a:ext cx="7710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>
                <a:latin typeface="Times New Roman" charset="0"/>
              </a:rPr>
              <a:t> PES obtained from ab initio cal. (no approx.)</a:t>
            </a:r>
            <a:endParaRPr lang="en-US" i="1" baseline="-25000">
              <a:latin typeface="Times New Roman" charset="0"/>
            </a:endParaRPr>
          </a:p>
        </p:txBody>
      </p:sp>
      <p:pic>
        <p:nvPicPr>
          <p:cNvPr id="26629" name="圖片 5" descr="NMA-1D_mode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2" t="16138" r="21385" b="5983"/>
          <a:stretch>
            <a:fillRect/>
          </a:stretch>
        </p:blipFill>
        <p:spPr bwMode="auto">
          <a:xfrm>
            <a:off x="652463" y="2590800"/>
            <a:ext cx="2319337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27063" y="2590800"/>
          <a:ext cx="2319341" cy="159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72"/>
                <a:gridCol w="208272"/>
                <a:gridCol w="208272"/>
                <a:gridCol w="208272"/>
                <a:gridCol w="208272"/>
                <a:gridCol w="208272"/>
                <a:gridCol w="208272"/>
                <a:gridCol w="208272"/>
                <a:gridCol w="208272"/>
                <a:gridCol w="208272"/>
                <a:gridCol w="236621"/>
              </a:tblGrid>
              <a:tr h="159226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656" name="Rectangle 25"/>
          <p:cNvSpPr>
            <a:spLocks noChangeArrowheads="1"/>
          </p:cNvSpPr>
          <p:nvPr/>
        </p:nvSpPr>
        <p:spPr bwMode="auto">
          <a:xfrm>
            <a:off x="431800" y="4479925"/>
            <a:ext cx="7710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>
                <a:latin typeface="Times New Roman" charset="0"/>
              </a:rPr>
              <a:t>  Diagonalize the                  (no approx.)</a:t>
            </a:r>
            <a:endParaRPr lang="en-US" i="1" baseline="-25000">
              <a:latin typeface="Times New Roman" charset="0"/>
            </a:endParaRPr>
          </a:p>
        </p:txBody>
      </p:sp>
      <p:graphicFrame>
        <p:nvGraphicFramePr>
          <p:cNvPr id="26658" name="Object 3"/>
          <p:cNvGraphicFramePr>
            <a:graphicFrameLocks noChangeAspect="1"/>
          </p:cNvGraphicFramePr>
          <p:nvPr/>
        </p:nvGraphicFramePr>
        <p:xfrm>
          <a:off x="6392863" y="2687638"/>
          <a:ext cx="2422525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5" imgW="1625600" imgH="889000" progId="Equation.3">
                  <p:embed/>
                </p:oleObj>
              </mc:Choice>
              <mc:Fallback>
                <p:oleObj name="Equation" r:id="rId5" imgW="1625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863" y="2687638"/>
                        <a:ext cx="2422525" cy="132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9" name="Object 16"/>
          <p:cNvGraphicFramePr>
            <a:graphicFrameLocks noChangeAspect="1"/>
          </p:cNvGraphicFramePr>
          <p:nvPr/>
        </p:nvGraphicFramePr>
        <p:xfrm>
          <a:off x="3184525" y="2713038"/>
          <a:ext cx="286702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7" imgW="2159000" imgH="1003300" progId="Equation.3">
                  <p:embed/>
                </p:oleObj>
              </mc:Choice>
              <mc:Fallback>
                <p:oleObj name="Equation" r:id="rId7" imgW="2159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2713038"/>
                        <a:ext cx="2867025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0" name="Object 17"/>
          <p:cNvGraphicFramePr>
            <a:graphicFrameLocks noChangeAspect="1"/>
          </p:cNvGraphicFramePr>
          <p:nvPr/>
        </p:nvGraphicFramePr>
        <p:xfrm>
          <a:off x="2854325" y="4465638"/>
          <a:ext cx="11493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方程式" r:id="rId9" imgW="800100" imgH="330200" progId="Equation.3">
                  <p:embed/>
                </p:oleObj>
              </mc:Choice>
              <mc:Fallback>
                <p:oleObj name="方程式" r:id="rId9" imgW="8001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325" y="4465638"/>
                        <a:ext cx="11493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61" name="Picture 6" descr="Screen Shot 2014-06-04 at 10.09.38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0" y="4049713"/>
            <a:ext cx="104775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62" name="Rectangle 25"/>
          <p:cNvSpPr>
            <a:spLocks noChangeArrowheads="1"/>
          </p:cNvSpPr>
          <p:nvPr/>
        </p:nvSpPr>
        <p:spPr bwMode="auto">
          <a:xfrm>
            <a:off x="457200" y="5191125"/>
            <a:ext cx="8526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 dirty="0">
                <a:latin typeface="Times New Roman" charset="0"/>
              </a:rPr>
              <a:t>  Intensities were calculated via Fermi Golden Rule (no approx.)</a:t>
            </a:r>
            <a:endParaRPr lang="en-US" i="1" baseline="-25000" dirty="0">
              <a:latin typeface="Times New Roman" charset="0"/>
            </a:endParaRP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495300" y="5991225"/>
            <a:ext cx="8526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 dirty="0">
                <a:latin typeface="Times New Roman" charset="0"/>
              </a:rPr>
              <a:t>  </a:t>
            </a:r>
            <a:r>
              <a:rPr lang="en-US" b="1" i="1" dirty="0" smtClean="0">
                <a:latin typeface="Times New Roman" charset="0"/>
              </a:rPr>
              <a:t>We use harmonic grids and cost ~ </a:t>
            </a:r>
            <a:r>
              <a:rPr lang="en-US" b="1" i="1" dirty="0" err="1" smtClean="0">
                <a:latin typeface="Times New Roman" charset="0"/>
              </a:rPr>
              <a:t>N</a:t>
            </a:r>
            <a:r>
              <a:rPr lang="en-US" b="1" i="1" baseline="-25000" dirty="0" err="1" smtClean="0">
                <a:latin typeface="Times New Roman" charset="0"/>
              </a:rPr>
              <a:t>g</a:t>
            </a:r>
            <a:r>
              <a:rPr lang="en-US" b="1" i="1" baseline="30000" dirty="0" err="1" smtClean="0">
                <a:latin typeface="Times New Roman" charset="0"/>
              </a:rPr>
              <a:t>D</a:t>
            </a:r>
            <a:endParaRPr lang="en-US" i="1" baseline="30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57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0" y="992262"/>
            <a:ext cx="4167436" cy="5179938"/>
          </a:xfrm>
          <a:prstGeom prst="rect">
            <a:avLst/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4901"/>
          <a:stretch/>
        </p:blipFill>
        <p:spPr bwMode="auto">
          <a:xfrm>
            <a:off x="4470400" y="1259282"/>
            <a:ext cx="4673600" cy="509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17542" t="75506"/>
          <a:stretch/>
        </p:blipFill>
        <p:spPr bwMode="auto">
          <a:xfrm>
            <a:off x="5880099" y="876300"/>
            <a:ext cx="3116233" cy="23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700" y="61640"/>
            <a:ext cx="7556500" cy="99246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Some Spectra of Solvated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How many NM is needed?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(H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27" name="Picture 5" descr="C:\Users\jlkuo\Desktop\work\Hydronium\gg09\h3o+\4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65" y="1762521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C:\Users\jlkuo\Desktop\work\Hydronium\gg09\h3o+\5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43" y="1202589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Users\jlkuo\Desktop\work\Hydronium\gg09\h3o+\6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92" y="2254095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字方塊 29"/>
          <p:cNvSpPr txBox="1"/>
          <p:nvPr/>
        </p:nvSpPr>
        <p:spPr>
          <a:xfrm>
            <a:off x="7632700" y="3394494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asym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. stretch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~3676cm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19"/>
          <p:cNvSpPr txBox="1"/>
          <p:nvPr/>
        </p:nvSpPr>
        <p:spPr>
          <a:xfrm>
            <a:off x="6450326" y="3394494"/>
            <a:ext cx="102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sym.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strech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b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</a:b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~3547cm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9" name="文字方塊 35"/>
          <p:cNvSpPr txBox="1"/>
          <p:nvPr/>
        </p:nvSpPr>
        <p:spPr>
          <a:xfrm>
            <a:off x="7708900" y="4388126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~3491cm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4" name="文字方塊 36"/>
          <p:cNvSpPr txBox="1"/>
          <p:nvPr/>
        </p:nvSpPr>
        <p:spPr>
          <a:xfrm>
            <a:off x="6477000" y="4388126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~3418cm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0"/>
          <p:cNvSpPr txBox="1"/>
          <p:nvPr/>
        </p:nvSpPr>
        <p:spPr>
          <a:xfrm>
            <a:off x="7721600" y="5209403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~3305cm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1"/>
          <p:cNvSpPr txBox="1"/>
          <p:nvPr/>
        </p:nvSpPr>
        <p:spPr>
          <a:xfrm>
            <a:off x="6489700" y="5209403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~3284cm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5"/>
          <p:cNvSpPr txBox="1"/>
          <p:nvPr/>
        </p:nvSpPr>
        <p:spPr>
          <a:xfrm>
            <a:off x="7721600" y="601834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~2937cm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6"/>
          <p:cNvSpPr txBox="1"/>
          <p:nvPr/>
        </p:nvSpPr>
        <p:spPr>
          <a:xfrm>
            <a:off x="6489700" y="6018347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~3009cm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36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64" y="1156087"/>
            <a:ext cx="4167436" cy="5179938"/>
          </a:xfrm>
          <a:prstGeom prst="rect">
            <a:avLst/>
          </a:prstGeom>
        </p:spPr>
      </p:pic>
      <p:sp>
        <p:nvSpPr>
          <p:cNvPr id="46" name="文字方塊 37"/>
          <p:cNvSpPr txBox="1"/>
          <p:nvPr/>
        </p:nvSpPr>
        <p:spPr>
          <a:xfrm>
            <a:off x="5706391" y="435241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latin typeface="Times New Roman"/>
              <a:cs typeface="Times New Roman"/>
            </a:endParaRPr>
          </a:p>
        </p:txBody>
      </p:sp>
      <p:sp>
        <p:nvSpPr>
          <p:cNvPr id="47" name="文字方塊 42"/>
          <p:cNvSpPr txBox="1"/>
          <p:nvPr/>
        </p:nvSpPr>
        <p:spPr>
          <a:xfrm>
            <a:off x="5719091" y="52447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5719091" y="61083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93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How many NM is needed?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25" name="Picture 3" descr="C:\Users\jlkuo\Desktop\work\Hydronium\gg09\h3o+\2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76" y="1174224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jlkuo\Desktop\work\Hydronium\gg09\h3o+\3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76" y="2213308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Users\jlkuo\Desktop\work\Hydronium\gg09\h3o+\4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65" y="1762521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C:\Users\jlkuo\Desktop\work\Hydronium\gg09\h3o+\5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43" y="1202589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Users\jlkuo\Desktop\work\Hydronium\gg09\h3o+\6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92" y="2254095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8"/>
          <p:cNvSpPr txBox="1"/>
          <p:nvPr/>
        </p:nvSpPr>
        <p:spPr>
          <a:xfrm>
            <a:off x="4645884" y="3394494"/>
            <a:ext cx="110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bend </a:t>
            </a:r>
          </a:p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~1670 cm</a:t>
            </a:r>
            <a:r>
              <a:rPr lang="en-US" altLang="zh-TW" sz="1400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2" name="文字方塊 29"/>
          <p:cNvSpPr txBox="1"/>
          <p:nvPr/>
        </p:nvSpPr>
        <p:spPr>
          <a:xfrm>
            <a:off x="7632700" y="3394494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asym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. stretch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~3676cm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19"/>
          <p:cNvSpPr txBox="1"/>
          <p:nvPr/>
        </p:nvSpPr>
        <p:spPr>
          <a:xfrm>
            <a:off x="6450326" y="3394494"/>
            <a:ext cx="102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sym.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strech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b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</a:b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~3547cm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4" name="文字方塊 34"/>
          <p:cNvSpPr txBox="1"/>
          <p:nvPr/>
        </p:nvSpPr>
        <p:spPr>
          <a:xfrm>
            <a:off x="4722084" y="4388126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 ~1668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9" name="文字方塊 35"/>
          <p:cNvSpPr txBox="1"/>
          <p:nvPr/>
        </p:nvSpPr>
        <p:spPr>
          <a:xfrm>
            <a:off x="7708900" y="4388126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~3491cm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4" name="文字方塊 36"/>
          <p:cNvSpPr txBox="1"/>
          <p:nvPr/>
        </p:nvSpPr>
        <p:spPr>
          <a:xfrm>
            <a:off x="6477000" y="4388126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~3418cm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9" name="文字方塊 39"/>
          <p:cNvSpPr txBox="1"/>
          <p:nvPr/>
        </p:nvSpPr>
        <p:spPr>
          <a:xfrm>
            <a:off x="4722084" y="5209403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smtClean="0">
                <a:solidFill>
                  <a:srgbClr val="19A217"/>
                </a:solidFill>
                <a:latin typeface="Times New Roman"/>
                <a:cs typeface="Times New Roman"/>
              </a:rPr>
              <a:t>~</a:t>
            </a:r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1692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0"/>
          <p:cNvSpPr txBox="1"/>
          <p:nvPr/>
        </p:nvSpPr>
        <p:spPr>
          <a:xfrm>
            <a:off x="7721600" y="5209403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~3305cm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1"/>
          <p:cNvSpPr txBox="1"/>
          <p:nvPr/>
        </p:nvSpPr>
        <p:spPr>
          <a:xfrm>
            <a:off x="6489700" y="5209403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~3284cm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2" name="文字方塊 44"/>
          <p:cNvSpPr txBox="1"/>
          <p:nvPr/>
        </p:nvSpPr>
        <p:spPr>
          <a:xfrm>
            <a:off x="4734784" y="6018347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~1708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5"/>
          <p:cNvSpPr txBox="1"/>
          <p:nvPr/>
        </p:nvSpPr>
        <p:spPr>
          <a:xfrm>
            <a:off x="7721600" y="601834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~2937cm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6"/>
          <p:cNvSpPr txBox="1"/>
          <p:nvPr/>
        </p:nvSpPr>
        <p:spPr>
          <a:xfrm>
            <a:off x="6489700" y="6018347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~3009cm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l="4901"/>
          <a:stretch/>
        </p:blipFill>
        <p:spPr bwMode="auto">
          <a:xfrm>
            <a:off x="220579" y="1367803"/>
            <a:ext cx="4438005" cy="509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文字方塊 37"/>
          <p:cNvSpPr txBox="1"/>
          <p:nvPr/>
        </p:nvSpPr>
        <p:spPr>
          <a:xfrm>
            <a:off x="5706391" y="435241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latin typeface="Times New Roman"/>
              <a:cs typeface="Times New Roman"/>
            </a:endParaRPr>
          </a:p>
        </p:txBody>
      </p:sp>
      <p:sp>
        <p:nvSpPr>
          <p:cNvPr id="37" name="文字方塊 42"/>
          <p:cNvSpPr txBox="1"/>
          <p:nvPr/>
        </p:nvSpPr>
        <p:spPr>
          <a:xfrm>
            <a:off x="5719091" y="52447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latin typeface="Times New Roman"/>
              <a:cs typeface="Times New Roman"/>
            </a:endParaRPr>
          </a:p>
        </p:txBody>
      </p:sp>
      <p:sp>
        <p:nvSpPr>
          <p:cNvPr id="38" name="文字方塊 47"/>
          <p:cNvSpPr txBox="1"/>
          <p:nvPr/>
        </p:nvSpPr>
        <p:spPr>
          <a:xfrm>
            <a:off x="5719091" y="61083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latin typeface="Times New Roman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6544" y="64398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400" dirty="0"/>
              <a:t>Phys. Chem. Chem. Phys., 2012, 14, 7205–7214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13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4862"/>
          </a:xfrm>
        </p:spPr>
        <p:txBody>
          <a:bodyPr/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354668"/>
            <a:ext cx="8443383" cy="4771496"/>
          </a:xfrm>
        </p:spPr>
        <p:txBody>
          <a:bodyPr>
            <a:normAutofit/>
          </a:bodyPr>
          <a:lstStyle/>
          <a:p>
            <a:r>
              <a:rPr lang="en-US" altLang="zh-TW" sz="2800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Vib</a:t>
            </a:r>
            <a:r>
              <a:rPr lang="en-US" altLang="zh-TW" sz="2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 modes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solvated H</a:t>
            </a:r>
            <a:r>
              <a:rPr lang="en-US" altLang="zh-TW" sz="2800" baseline="-250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zh-TW" sz="2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&amp; selected IRPD spectra</a:t>
            </a:r>
          </a:p>
          <a:p>
            <a:pPr marL="0" indent="0">
              <a:buNone/>
            </a:pP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Case study on H</a:t>
            </a:r>
            <a:r>
              <a:rPr lang="en-US" altLang="zh-TW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altLang="zh-TW" sz="2800" baseline="-25000" dirty="0" smtClean="0">
                <a:latin typeface="Times New Roman" pitchFamily="18" charset="0"/>
                <a:cs typeface="Times New Roman" pitchFamily="18" charset="0"/>
              </a:rPr>
              <a:t>1,2&amp;3</a:t>
            </a:r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Good Agreements. Let’s make some predictions!</a:t>
            </a:r>
            <a:endParaRPr lang="en-US" altLang="zh-TW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Tuning H-bonds by using different rare gas tagging</a:t>
            </a:r>
            <a:endParaRPr lang="en-US" altLang="zh-TW" sz="1200" dirty="0" smtClean="0">
              <a:latin typeface="Times New Roman" pitchFamily="18" charset="0"/>
              <a:cs typeface="Times New Roman" pitchFamily="18" charset="0"/>
            </a:endParaRPr>
          </a:p>
          <a:p>
            <a:pPr indent="0"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Simple pictures derived from 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800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altLang="zh-TW" sz="2800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1200" dirty="0">
              <a:latin typeface="Times New Roman" pitchFamily="18" charset="0"/>
              <a:cs typeface="Times New Roman" pitchFamily="18" charset="0"/>
            </a:endParaRPr>
          </a:p>
          <a:p>
            <a:pPr marL="355600" indent="-355600"/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355600" indent="-355600"/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What else?</a:t>
            </a:r>
          </a:p>
          <a:p>
            <a:pPr marL="0" indent="0">
              <a:buNone/>
            </a:pP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6156341" y="4949700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  <p:sp>
        <p:nvSpPr>
          <p:cNvPr id="7" name="矩形 21"/>
          <p:cNvSpPr/>
          <p:nvPr/>
        </p:nvSpPr>
        <p:spPr>
          <a:xfrm>
            <a:off x="5447257" y="2411122"/>
            <a:ext cx="330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JPC</a:t>
            </a:r>
            <a:r>
              <a:rPr lang="en-US" altLang="zh-TW" sz="2000" b="1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A</a:t>
            </a:r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</a:t>
            </a:r>
            <a:r>
              <a:rPr lang="en-US" altLang="zh-TW" sz="2000" b="1" dirty="0">
                <a:solidFill>
                  <a:srgbClr val="008000"/>
                </a:solidFill>
                <a:latin typeface="Times New Roman"/>
                <a:ea typeface="新細明體"/>
              </a:rPr>
              <a:t>119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, 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10887 (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2015)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79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How many NM is needed?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(H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27" name="Picture 5" descr="C:\Users\jlkuo\Desktop\work\Hydronium\gg09\h3o+\4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65" y="1762521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C:\Users\jlkuo\Desktop\work\Hydronium\gg09\h3o+\5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43" y="1202589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Users\jlkuo\Desktop\work\Hydronium\gg09\h3o+\6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92" y="2254095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字方塊 29"/>
          <p:cNvSpPr txBox="1"/>
          <p:nvPr/>
        </p:nvSpPr>
        <p:spPr>
          <a:xfrm>
            <a:off x="7632700" y="3394494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asym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. stretch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~3676cm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19"/>
          <p:cNvSpPr txBox="1"/>
          <p:nvPr/>
        </p:nvSpPr>
        <p:spPr>
          <a:xfrm>
            <a:off x="6450326" y="3394494"/>
            <a:ext cx="102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sym.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strech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b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</a:b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~3547cm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9" name="文字方塊 35"/>
          <p:cNvSpPr txBox="1"/>
          <p:nvPr/>
        </p:nvSpPr>
        <p:spPr>
          <a:xfrm>
            <a:off x="7708900" y="4388126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~3491cm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4" name="文字方塊 36"/>
          <p:cNvSpPr txBox="1"/>
          <p:nvPr/>
        </p:nvSpPr>
        <p:spPr>
          <a:xfrm>
            <a:off x="6477000" y="4388126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~3418cm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0"/>
          <p:cNvSpPr txBox="1"/>
          <p:nvPr/>
        </p:nvSpPr>
        <p:spPr>
          <a:xfrm>
            <a:off x="7721600" y="5209403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~3305cm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1"/>
          <p:cNvSpPr txBox="1"/>
          <p:nvPr/>
        </p:nvSpPr>
        <p:spPr>
          <a:xfrm>
            <a:off x="6489700" y="5209403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~3284cm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5"/>
          <p:cNvSpPr txBox="1"/>
          <p:nvPr/>
        </p:nvSpPr>
        <p:spPr>
          <a:xfrm>
            <a:off x="7721600" y="601834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~2937cm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6"/>
          <p:cNvSpPr txBox="1"/>
          <p:nvPr/>
        </p:nvSpPr>
        <p:spPr>
          <a:xfrm>
            <a:off x="6489700" y="6018347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~3009cm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36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64" y="1156087"/>
            <a:ext cx="4167436" cy="5179938"/>
          </a:xfrm>
          <a:prstGeom prst="rect">
            <a:avLst/>
          </a:prstGeom>
        </p:spPr>
      </p:pic>
      <p:sp>
        <p:nvSpPr>
          <p:cNvPr id="46" name="文字方塊 37"/>
          <p:cNvSpPr txBox="1"/>
          <p:nvPr/>
        </p:nvSpPr>
        <p:spPr>
          <a:xfrm>
            <a:off x="5706391" y="435241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latin typeface="Times New Roman"/>
              <a:cs typeface="Times New Roman"/>
            </a:endParaRPr>
          </a:p>
        </p:txBody>
      </p:sp>
      <p:sp>
        <p:nvSpPr>
          <p:cNvPr id="47" name="文字方塊 42"/>
          <p:cNvSpPr txBox="1"/>
          <p:nvPr/>
        </p:nvSpPr>
        <p:spPr>
          <a:xfrm>
            <a:off x="5719091" y="52447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5719091" y="61083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latin typeface="Times New Roman"/>
              <a:cs typeface="Times New Roman"/>
            </a:endParaRPr>
          </a:p>
        </p:txBody>
      </p:sp>
      <p:pic>
        <p:nvPicPr>
          <p:cNvPr id="25" name="Picture 3" descr="C:\Users\jlkuo\Desktop\work\Hydronium\gg09\h3o+\2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76" y="1174224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jlkuo\Desktop\work\Hydronium\gg09\h3o+\3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76" y="2213308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8"/>
          <p:cNvSpPr txBox="1"/>
          <p:nvPr/>
        </p:nvSpPr>
        <p:spPr>
          <a:xfrm>
            <a:off x="4645884" y="3394494"/>
            <a:ext cx="110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bend </a:t>
            </a:r>
          </a:p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~1670 cm</a:t>
            </a:r>
            <a:r>
              <a:rPr lang="en-US" altLang="zh-TW" sz="1400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4" name="文字方塊 34"/>
          <p:cNvSpPr txBox="1"/>
          <p:nvPr/>
        </p:nvSpPr>
        <p:spPr>
          <a:xfrm>
            <a:off x="4722084" y="4388126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 ~1668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5" name="文字方塊 39"/>
          <p:cNvSpPr txBox="1"/>
          <p:nvPr/>
        </p:nvSpPr>
        <p:spPr>
          <a:xfrm>
            <a:off x="4722084" y="5209403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smtClean="0">
                <a:solidFill>
                  <a:srgbClr val="19A217"/>
                </a:solidFill>
                <a:latin typeface="Times New Roman"/>
                <a:cs typeface="Times New Roman"/>
              </a:rPr>
              <a:t>~</a:t>
            </a:r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1692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7" name="文字方塊 44"/>
          <p:cNvSpPr txBox="1"/>
          <p:nvPr/>
        </p:nvSpPr>
        <p:spPr>
          <a:xfrm>
            <a:off x="4734784" y="6018347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~1708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099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7068"/>
            <a:ext cx="3683318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9" y="1462484"/>
            <a:ext cx="4086225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 descr="C:\Users\jlkuo\Desktop\thesis\00my\plot\origin\3DB3LYPArall.eps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952" b="31421"/>
          <a:stretch/>
        </p:blipFill>
        <p:spPr bwMode="auto">
          <a:xfrm>
            <a:off x="2843808" y="5805264"/>
            <a:ext cx="3456384" cy="648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136860"/>
            <a:ext cx="2016224" cy="668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437112"/>
            <a:ext cx="316835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標題 1"/>
          <p:cNvSpPr>
            <a:spLocks noGrp="1"/>
          </p:cNvSpPr>
          <p:nvPr>
            <p:ph type="title"/>
          </p:nvPr>
        </p:nvSpPr>
        <p:spPr>
          <a:xfrm>
            <a:off x="0" y="12576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“Splitting” between </a:t>
            </a:r>
            <a:r>
              <a:rPr lang="en-US" altLang="zh-TW" sz="3200" dirty="0" err="1" smtClean="0">
                <a:latin typeface="Times New Roman" pitchFamily="18" charset="0"/>
                <a:cs typeface="Times New Roman" pitchFamily="18" charset="0"/>
              </a:rPr>
              <a:t>sym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TW" sz="3200" dirty="0" err="1" smtClean="0">
                <a:latin typeface="Times New Roman" pitchFamily="18" charset="0"/>
                <a:cs typeface="Times New Roman" pitchFamily="18" charset="0"/>
              </a:rPr>
              <a:t>asym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modes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4" name="Picture 2" descr="C:\Users\jlkuo\Desktop\thesis\00my\plot\origin\6DB3LYPall2.eps"/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8" t="93565" b="1"/>
          <a:stretch/>
        </p:blipFill>
        <p:spPr bwMode="auto">
          <a:xfrm>
            <a:off x="2868455" y="6453336"/>
            <a:ext cx="3647761" cy="2691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0"/>
          <a:stretch/>
        </p:blipFill>
        <p:spPr bwMode="auto">
          <a:xfrm>
            <a:off x="93812" y="2221505"/>
            <a:ext cx="4360545" cy="1855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74"/>
          <a:stretch/>
        </p:blipFill>
        <p:spPr bwMode="auto">
          <a:xfrm>
            <a:off x="5217398" y="2297580"/>
            <a:ext cx="3363492" cy="1779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1470506" y="4462623"/>
            <a:ext cx="100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latin typeface="Georgia" pitchFamily="18" charset="0"/>
              </a:rPr>
              <a:t>H</a:t>
            </a:r>
            <a:r>
              <a:rPr lang="en-US" altLang="zh-TW" sz="1400" b="1" baseline="-25000" dirty="0" smtClean="0">
                <a:latin typeface="Georgia" pitchFamily="18" charset="0"/>
              </a:rPr>
              <a:t>3</a:t>
            </a:r>
            <a:r>
              <a:rPr lang="en-US" altLang="zh-TW" sz="1400" b="1" dirty="0" smtClean="0">
                <a:latin typeface="Georgia" pitchFamily="18" charset="0"/>
              </a:rPr>
              <a:t>O</a:t>
            </a:r>
            <a:r>
              <a:rPr lang="en-US" altLang="zh-TW" sz="1400" b="1" baseline="30000" dirty="0" smtClean="0">
                <a:latin typeface="Georgia" pitchFamily="18" charset="0"/>
              </a:rPr>
              <a:t>+</a:t>
            </a:r>
            <a:r>
              <a:rPr lang="en-US" altLang="zh-TW" sz="1400" b="1" dirty="0" smtClean="0">
                <a:latin typeface="Georgia" pitchFamily="18" charset="0"/>
              </a:rPr>
              <a:t>Ar</a:t>
            </a:r>
            <a:r>
              <a:rPr lang="en-US" altLang="zh-TW" sz="1400" b="1" baseline="-25000" dirty="0">
                <a:latin typeface="Georgia" pitchFamily="18" charset="0"/>
              </a:rPr>
              <a:t>2</a:t>
            </a:r>
            <a:endParaRPr lang="zh-TW" altLang="en-US" sz="1400" b="1" baseline="-25000" dirty="0">
              <a:latin typeface="Georgia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1949163" y="2780928"/>
            <a:ext cx="1326693" cy="4680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3419872" y="3149288"/>
            <a:ext cx="144016" cy="711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http://images.all-free-download.com/images/graphiclarge/hd_picture_sitting_on_the_question_mark_soccer_3d_villain_16558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9" y="5461431"/>
            <a:ext cx="1396569" cy="13965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lkuo\Desktop\work\Hydronium\gg09\h3o+\ar\2-2.gif"/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70" y="5626100"/>
            <a:ext cx="1325050" cy="1011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jlkuo\Desktop\work\Hydronium\gg09\h3o+\ar\2-1.gif"/>
          <p:cNvPicPr>
            <a:picLocks noChangeAspect="1" noChangeArrowheads="1" noCrop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70" y="5626100"/>
            <a:ext cx="1325050" cy="1011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113003" y="6411639"/>
            <a:ext cx="3195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7030A0"/>
                </a:solidFill>
                <a:latin typeface="Georgia" pitchFamily="18" charset="0"/>
              </a:rPr>
              <a:t>Sym</a:t>
            </a:r>
            <a:r>
              <a:rPr lang="en-US" altLang="zh-TW" sz="1400" b="1" dirty="0">
                <a:solidFill>
                  <a:srgbClr val="7030A0"/>
                </a:solidFill>
                <a:latin typeface="Georgia" pitchFamily="18" charset="0"/>
              </a:rPr>
              <a:t>. &amp; </a:t>
            </a:r>
            <a:r>
              <a:rPr lang="en-US" altLang="zh-TW" sz="1400" b="1" dirty="0" err="1">
                <a:solidFill>
                  <a:srgbClr val="7030A0"/>
                </a:solidFill>
                <a:latin typeface="Georgia" pitchFamily="18" charset="0"/>
              </a:rPr>
              <a:t>Asym</a:t>
            </a:r>
            <a:r>
              <a:rPr lang="en-US" altLang="zh-TW" sz="1400" b="1" dirty="0">
                <a:solidFill>
                  <a:srgbClr val="7030A0"/>
                </a:solidFill>
                <a:latin typeface="Georgia" pitchFamily="18" charset="0"/>
              </a:rPr>
              <a:t>. nearly degenerate. </a:t>
            </a:r>
            <a:endParaRPr lang="zh-TW" altLang="en-US" sz="1400" b="1" dirty="0">
              <a:solidFill>
                <a:srgbClr val="7030A0"/>
              </a:solidFill>
              <a:latin typeface="Georgia" pitchFamily="18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44256" y="5728514"/>
            <a:ext cx="2515424" cy="6608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4" descr="Screen Shot 2014-09-25 at 10.57.49 A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63" y="5564059"/>
            <a:ext cx="1055351" cy="129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27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3776663" y="3105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1800"/>
          </a:p>
        </p:txBody>
      </p:sp>
      <p:sp>
        <p:nvSpPr>
          <p:cNvPr id="26626" name="Rectangle 21"/>
          <p:cNvSpPr>
            <a:spLocks noGrp="1" noChangeArrowheads="1"/>
          </p:cNvSpPr>
          <p:nvPr>
            <p:ph type="title"/>
          </p:nvPr>
        </p:nvSpPr>
        <p:spPr>
          <a:xfrm>
            <a:off x="927100" y="133350"/>
            <a:ext cx="7404100" cy="841375"/>
          </a:xfrm>
        </p:spPr>
        <p:txBody>
          <a:bodyPr/>
          <a:lstStyle/>
          <a:p>
            <a:pPr eaLnBrk="1" hangingPunct="1"/>
            <a:r>
              <a:rPr lang="en-US" sz="3600" b="1" i="1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Normal Mode Approx. (NMA)</a:t>
            </a:r>
            <a:endParaRPr lang="en-US" sz="3600" b="1" i="1">
              <a:solidFill>
                <a:srgbClr val="FF0000"/>
              </a:solidFill>
              <a:latin typeface="Georgia" charset="0"/>
              <a:ea typeface="ＭＳ Ｐゴシック" charset="0"/>
              <a:cs typeface="Arial" charset="0"/>
            </a:endParaRPr>
          </a:p>
        </p:txBody>
      </p:sp>
      <p:sp>
        <p:nvSpPr>
          <p:cNvPr id="26627" name="Rectangle 25"/>
          <p:cNvSpPr>
            <a:spLocks noChangeArrowheads="1"/>
          </p:cNvSpPr>
          <p:nvPr/>
        </p:nvSpPr>
        <p:spPr bwMode="auto">
          <a:xfrm>
            <a:off x="406400" y="1165225"/>
            <a:ext cx="7710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>
                <a:latin typeface="Times New Roman" charset="0"/>
              </a:rPr>
              <a:t>  A simple DVR along normal mode direction (approx.)</a:t>
            </a:r>
            <a:endParaRPr lang="en-US" i="1" baseline="-25000">
              <a:latin typeface="Times New Roman" charset="0"/>
            </a:endParaRPr>
          </a:p>
        </p:txBody>
      </p:sp>
      <p:sp>
        <p:nvSpPr>
          <p:cNvPr id="26628" name="Rectangle 25"/>
          <p:cNvSpPr>
            <a:spLocks noChangeArrowheads="1"/>
          </p:cNvSpPr>
          <p:nvPr/>
        </p:nvSpPr>
        <p:spPr bwMode="auto">
          <a:xfrm>
            <a:off x="406400" y="1817688"/>
            <a:ext cx="7710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>
                <a:latin typeface="Times New Roman" charset="0"/>
              </a:rPr>
              <a:t> PES obtained from ab initio cal. (no approx.)</a:t>
            </a:r>
            <a:endParaRPr lang="en-US" i="1" baseline="-25000">
              <a:latin typeface="Times New Roman" charset="0"/>
            </a:endParaRPr>
          </a:p>
        </p:txBody>
      </p:sp>
      <p:pic>
        <p:nvPicPr>
          <p:cNvPr id="26629" name="圖片 5" descr="NMA-1D_mode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2" t="16138" r="21385" b="5983"/>
          <a:stretch>
            <a:fillRect/>
          </a:stretch>
        </p:blipFill>
        <p:spPr bwMode="auto">
          <a:xfrm>
            <a:off x="652463" y="2590800"/>
            <a:ext cx="2319337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27063" y="2590800"/>
          <a:ext cx="2319341" cy="159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72"/>
                <a:gridCol w="208272"/>
                <a:gridCol w="208272"/>
                <a:gridCol w="208272"/>
                <a:gridCol w="208272"/>
                <a:gridCol w="208272"/>
                <a:gridCol w="208272"/>
                <a:gridCol w="208272"/>
                <a:gridCol w="208272"/>
                <a:gridCol w="208272"/>
                <a:gridCol w="236621"/>
              </a:tblGrid>
              <a:tr h="159226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6" marR="91436" marT="45735" marB="4573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656" name="Rectangle 25"/>
          <p:cNvSpPr>
            <a:spLocks noChangeArrowheads="1"/>
          </p:cNvSpPr>
          <p:nvPr/>
        </p:nvSpPr>
        <p:spPr bwMode="auto">
          <a:xfrm>
            <a:off x="431800" y="4479925"/>
            <a:ext cx="7710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>
                <a:latin typeface="Times New Roman" charset="0"/>
              </a:rPr>
              <a:t>  Diagonalize the                  (no approx.)</a:t>
            </a:r>
            <a:endParaRPr lang="en-US" i="1" baseline="-25000">
              <a:latin typeface="Times New Roman" charset="0"/>
            </a:endParaRPr>
          </a:p>
        </p:txBody>
      </p:sp>
      <p:graphicFrame>
        <p:nvGraphicFramePr>
          <p:cNvPr id="26658" name="Object 3"/>
          <p:cNvGraphicFramePr>
            <a:graphicFrameLocks noChangeAspect="1"/>
          </p:cNvGraphicFramePr>
          <p:nvPr/>
        </p:nvGraphicFramePr>
        <p:xfrm>
          <a:off x="6392863" y="2687638"/>
          <a:ext cx="2422525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5" imgW="1625600" imgH="889000" progId="Equation.3">
                  <p:embed/>
                </p:oleObj>
              </mc:Choice>
              <mc:Fallback>
                <p:oleObj name="Equation" r:id="rId5" imgW="1625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863" y="2687638"/>
                        <a:ext cx="2422525" cy="132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9" name="Object 16"/>
          <p:cNvGraphicFramePr>
            <a:graphicFrameLocks noChangeAspect="1"/>
          </p:cNvGraphicFramePr>
          <p:nvPr/>
        </p:nvGraphicFramePr>
        <p:xfrm>
          <a:off x="3184525" y="2713038"/>
          <a:ext cx="286702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7" imgW="2159000" imgH="1003300" progId="Equation.3">
                  <p:embed/>
                </p:oleObj>
              </mc:Choice>
              <mc:Fallback>
                <p:oleObj name="Equation" r:id="rId7" imgW="2159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2713038"/>
                        <a:ext cx="2867025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0" name="Object 17"/>
          <p:cNvGraphicFramePr>
            <a:graphicFrameLocks noChangeAspect="1"/>
          </p:cNvGraphicFramePr>
          <p:nvPr/>
        </p:nvGraphicFramePr>
        <p:xfrm>
          <a:off x="2854325" y="4465638"/>
          <a:ext cx="11493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方程式" r:id="rId9" imgW="800100" imgH="330200" progId="Equation.3">
                  <p:embed/>
                </p:oleObj>
              </mc:Choice>
              <mc:Fallback>
                <p:oleObj name="方程式" r:id="rId9" imgW="8001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325" y="4465638"/>
                        <a:ext cx="11493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61" name="Picture 6" descr="Screen Shot 2014-06-04 at 10.09.38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0" y="4049713"/>
            <a:ext cx="104775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62" name="Rectangle 25"/>
          <p:cNvSpPr>
            <a:spLocks noChangeArrowheads="1"/>
          </p:cNvSpPr>
          <p:nvPr/>
        </p:nvSpPr>
        <p:spPr bwMode="auto">
          <a:xfrm>
            <a:off x="457200" y="5191125"/>
            <a:ext cx="8526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 dirty="0">
                <a:latin typeface="Times New Roman" charset="0"/>
              </a:rPr>
              <a:t>  Intensities were calculated via Fermi Golden Rule (no approx.)</a:t>
            </a:r>
            <a:endParaRPr lang="en-US" i="1" baseline="-25000" dirty="0">
              <a:latin typeface="Times New Roman" charset="0"/>
            </a:endParaRP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495300" y="5991225"/>
            <a:ext cx="8526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 i="1" dirty="0">
                <a:latin typeface="Times New Roman" charset="0"/>
              </a:rPr>
              <a:t>  </a:t>
            </a:r>
            <a:r>
              <a:rPr lang="en-US" b="1" i="1" dirty="0" smtClean="0">
                <a:latin typeface="Times New Roman" charset="0"/>
              </a:rPr>
              <a:t>We use harmonic grids and cost ~ </a:t>
            </a:r>
            <a:r>
              <a:rPr lang="en-US" b="1" i="1" dirty="0" err="1" smtClean="0">
                <a:latin typeface="Times New Roman" charset="0"/>
              </a:rPr>
              <a:t>N</a:t>
            </a:r>
            <a:r>
              <a:rPr lang="en-US" b="1" i="1" baseline="-25000" dirty="0" err="1" smtClean="0">
                <a:latin typeface="Times New Roman" charset="0"/>
              </a:rPr>
              <a:t>g</a:t>
            </a:r>
            <a:r>
              <a:rPr lang="en-US" b="1" i="1" baseline="30000" dirty="0" err="1" smtClean="0">
                <a:latin typeface="Times New Roman" charset="0"/>
              </a:rPr>
              <a:t>D</a:t>
            </a:r>
            <a:endParaRPr lang="en-US" i="1" baseline="30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05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3" descr="C:\Users\jlkuo\Desktop\thesis\00my\plot\origin\3DB3LYPArall.eps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9" r="-2"/>
          <a:stretch>
            <a:fillRect/>
          </a:stretch>
        </p:blipFill>
        <p:spPr bwMode="auto">
          <a:xfrm>
            <a:off x="395288" y="1628775"/>
            <a:ext cx="6532562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標題 1"/>
          <p:cNvSpPr>
            <a:spLocks noGrp="1"/>
          </p:cNvSpPr>
          <p:nvPr>
            <p:ph type="title"/>
          </p:nvPr>
        </p:nvSpPr>
        <p:spPr>
          <a:xfrm>
            <a:off x="0" y="14288"/>
            <a:ext cx="9042400" cy="890587"/>
          </a:xfrm>
        </p:spPr>
        <p:txBody>
          <a:bodyPr/>
          <a:lstStyle/>
          <a:p>
            <a:r>
              <a:rPr kumimoji="0" lang="en-US" altLang="zh-TW" sz="3200" b="1" i="1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DVR Approach to examine </a:t>
            </a:r>
            <a:r>
              <a:rPr kumimoji="0" lang="en-US" altLang="zh-TW" sz="3200" b="1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H</a:t>
            </a:r>
            <a:r>
              <a:rPr kumimoji="0" lang="en-US" altLang="zh-TW" sz="3200" b="1" baseline="-2500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3</a:t>
            </a:r>
            <a:r>
              <a:rPr kumimoji="0" lang="en-US" altLang="zh-TW" sz="3200" b="1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O</a:t>
            </a:r>
            <a:r>
              <a:rPr kumimoji="0" lang="en-US" altLang="zh-TW" sz="3200" b="1" baseline="3000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+ </a:t>
            </a:r>
            <a:r>
              <a:rPr kumimoji="0" lang="en-US" altLang="zh-TW" sz="3200" b="1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(1)</a:t>
            </a:r>
            <a:endParaRPr lang="zh-TW" altLang="en-US" sz="2400">
              <a:latin typeface="Times New Roman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63491" name="Picture 2" descr="C:\Users\jlkuo\Desktop\thesis\00my\plot\origin\6DB3LYPall2.eps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87"/>
          <a:stretch>
            <a:fillRect/>
          </a:stretch>
        </p:blipFill>
        <p:spPr bwMode="auto">
          <a:xfrm>
            <a:off x="250825" y="4437063"/>
            <a:ext cx="695007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19250" y="2205038"/>
            <a:ext cx="10080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400" b="1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H</a:t>
            </a:r>
            <a:r>
              <a:rPr kumimoji="0" lang="en-US" altLang="zh-TW" sz="1400" b="1" baseline="-25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3</a:t>
            </a:r>
            <a:r>
              <a:rPr kumimoji="0" lang="en-US" altLang="zh-TW" sz="1400" b="1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O</a:t>
            </a:r>
            <a:r>
              <a:rPr kumimoji="0" lang="en-US" altLang="zh-TW" sz="1400" b="1" baseline="30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+</a:t>
            </a:r>
            <a:r>
              <a:rPr kumimoji="0" lang="en-US" altLang="zh-TW" sz="1400" b="1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Ar</a:t>
            </a:r>
            <a:r>
              <a:rPr kumimoji="0" lang="en-US" altLang="zh-TW" sz="1400" b="1" baseline="-25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1</a:t>
            </a:r>
            <a:endParaRPr kumimoji="0" lang="zh-TW" altLang="en-US" sz="1400" b="1" baseline="-25000" dirty="0">
              <a:solidFill>
                <a:prstClr val="black"/>
              </a:solidFill>
              <a:latin typeface="Georgia" pitchFamily="18" charset="0"/>
              <a:ea typeface="新細明體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19250" y="4005263"/>
            <a:ext cx="10080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400" b="1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H</a:t>
            </a:r>
            <a:r>
              <a:rPr kumimoji="0" lang="en-US" altLang="zh-TW" sz="1400" b="1" baseline="-25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3</a:t>
            </a:r>
            <a:r>
              <a:rPr kumimoji="0" lang="en-US" altLang="zh-TW" sz="1400" b="1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O</a:t>
            </a:r>
            <a:r>
              <a:rPr kumimoji="0" lang="en-US" altLang="zh-TW" sz="1400" b="1" baseline="30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+</a:t>
            </a:r>
            <a:r>
              <a:rPr kumimoji="0" lang="en-US" altLang="zh-TW" sz="1400" b="1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Ar</a:t>
            </a:r>
            <a:r>
              <a:rPr kumimoji="0" lang="en-US" altLang="zh-TW" sz="1400" b="1" baseline="-25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3</a:t>
            </a:r>
            <a:endParaRPr kumimoji="0" lang="zh-TW" altLang="en-US" sz="1400" b="1" baseline="-25000" dirty="0">
              <a:solidFill>
                <a:prstClr val="black"/>
              </a:solidFill>
              <a:latin typeface="Georgia" pitchFamily="18" charset="0"/>
              <a:ea typeface="新細明體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619250" y="3121025"/>
            <a:ext cx="10080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400" b="1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H</a:t>
            </a:r>
            <a:r>
              <a:rPr kumimoji="0" lang="en-US" altLang="zh-TW" sz="1400" b="1" baseline="-25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3</a:t>
            </a:r>
            <a:r>
              <a:rPr kumimoji="0" lang="en-US" altLang="zh-TW" sz="1400" b="1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O</a:t>
            </a:r>
            <a:r>
              <a:rPr kumimoji="0" lang="en-US" altLang="zh-TW" sz="1400" b="1" baseline="30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+</a:t>
            </a:r>
            <a:r>
              <a:rPr kumimoji="0" lang="en-US" altLang="zh-TW" sz="1400" b="1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Ar</a:t>
            </a:r>
            <a:r>
              <a:rPr kumimoji="0" lang="en-US" altLang="zh-TW" sz="1400" b="1" baseline="-25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2</a:t>
            </a:r>
            <a:endParaRPr kumimoji="0" lang="zh-TW" altLang="en-US" sz="1400" b="1" baseline="-25000" dirty="0">
              <a:solidFill>
                <a:prstClr val="black"/>
              </a:solidFill>
              <a:latin typeface="Georgia" pitchFamily="18" charset="0"/>
              <a:ea typeface="新細明體"/>
              <a:cs typeface="+mn-cs"/>
            </a:endParaRPr>
          </a:p>
        </p:txBody>
      </p:sp>
      <p:sp>
        <p:nvSpPr>
          <p:cNvPr id="63495" name="文字方塊 30"/>
          <p:cNvSpPr txBox="1">
            <a:spLocks noChangeArrowheads="1"/>
          </p:cNvSpPr>
          <p:nvPr/>
        </p:nvSpPr>
        <p:spPr bwMode="auto">
          <a:xfrm>
            <a:off x="5435600" y="1681163"/>
            <a:ext cx="1152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PMingLiU" charset="0"/>
                <a:cs typeface="PMingLiU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PMingLiU" charset="0"/>
                <a:cs typeface="PMingLiU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PMingLiU" charset="0"/>
                <a:cs typeface="PMingLiU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PMingLiU" charset="0"/>
                <a:cs typeface="PMingLiU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PMingLiU" charset="0"/>
                <a:cs typeface="PMingLiU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PMingLiU" charset="0"/>
                <a:cs typeface="PMingLiU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PMingLiU" charset="0"/>
                <a:cs typeface="PMingLiU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PMingLiU" charset="0"/>
                <a:cs typeface="PMingLiU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PMingLiU" charset="0"/>
                <a:cs typeface="PMingLiU" charset="0"/>
              </a:defRPr>
            </a:lvl9pPr>
          </a:lstStyle>
          <a:p>
            <a:r>
              <a:rPr kumimoji="0" lang="en-US" altLang="zh-TW" sz="1400" b="1">
                <a:solidFill>
                  <a:srgbClr val="008000"/>
                </a:solidFill>
                <a:latin typeface="Arial Unicode MS" charset="0"/>
                <a:cs typeface="Arial Unicode MS" charset="0"/>
              </a:rPr>
              <a:t>3D (stretch)</a:t>
            </a:r>
            <a:endParaRPr kumimoji="0" lang="zh-TW" altLang="en-US" sz="1400" b="1">
              <a:solidFill>
                <a:srgbClr val="008000"/>
              </a:solidFill>
              <a:latin typeface="Arial Unicode MS" charset="0"/>
              <a:cs typeface="Arial Unicode MS" charset="0"/>
            </a:endParaRPr>
          </a:p>
        </p:txBody>
      </p:sp>
      <p:pic>
        <p:nvPicPr>
          <p:cNvPr id="63496" name="圖片 4" descr="Screen Shot 2014-09-25 at 10.57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5564188"/>
            <a:ext cx="1054100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7" name="Picture 5" descr="C:\Users\jlkuo\Desktop\gg09\h3o+\ar\2ar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2762250"/>
            <a:ext cx="120650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8" name="Picture 6" descr="C:\Users\jlkuo\Desktop\gg09\h3o+\ar\3ar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3514725"/>
            <a:ext cx="120650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9" name="Picture 4" descr="C:\Users\jlkuo\Desktop\gg09\h3o+\ar\1ar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1744663"/>
            <a:ext cx="10858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0" name="矩形 1"/>
          <p:cNvSpPr>
            <a:spLocks noChangeArrowheads="1"/>
          </p:cNvSpPr>
          <p:nvPr/>
        </p:nvSpPr>
        <p:spPr bwMode="auto">
          <a:xfrm>
            <a:off x="182563" y="1000125"/>
            <a:ext cx="5821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latin typeface="Times New Roman" charset="0"/>
                <a:cs typeface="Times New Roman" charset="0"/>
              </a:rPr>
              <a:t> The Coupling among 3stretches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148263" y="2679700"/>
            <a:ext cx="3995737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solidFill>
                  <a:srgbClr val="008000"/>
                </a:solidFill>
                <a:latin typeface="Georgia" pitchFamily="18" charset="0"/>
                <a:ea typeface="新細明體"/>
                <a:cs typeface="+mn-cs"/>
              </a:rPr>
              <a:t>Anti-cooperative tunes O-H…Ar.</a:t>
            </a:r>
            <a:endParaRPr kumimoji="0" lang="zh-TW" altLang="en-US" sz="1200" b="1" dirty="0">
              <a:solidFill>
                <a:srgbClr val="008000"/>
              </a:solidFill>
              <a:latin typeface="Georgia" pitchFamily="18" charset="0"/>
              <a:ea typeface="新細明體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-1768445" y="4689445"/>
            <a:ext cx="393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>
                <a:solidFill>
                  <a:srgbClr val="008000"/>
                </a:solidFill>
                <a:latin typeface="Times New Roman"/>
                <a:ea typeface="新細明體"/>
              </a:rPr>
              <a:t>J. Phys. Chem. </a:t>
            </a:r>
            <a:r>
              <a:rPr lang="en-US" altLang="zh-TW" sz="2000" b="1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A</a:t>
            </a:r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</a:t>
            </a:r>
            <a:r>
              <a:rPr lang="en-US" altLang="zh-TW" sz="2000" b="1" dirty="0">
                <a:solidFill>
                  <a:srgbClr val="008000"/>
                </a:solidFill>
                <a:latin typeface="Times New Roman"/>
                <a:ea typeface="新細明體"/>
              </a:rPr>
              <a:t>119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, 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10887 (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2015)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  <p:pic>
        <p:nvPicPr>
          <p:cNvPr id="16" name="Picture 2" descr="C:\Users\jlkuo\Desktop\thesis\00my\plot\origin\ExpArall.ep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" y="4586870"/>
            <a:ext cx="6688011" cy="22711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4128"/>
          <p:cNvCxnSpPr/>
          <p:nvPr/>
        </p:nvCxnSpPr>
        <p:spPr>
          <a:xfrm>
            <a:off x="4690035" y="2516935"/>
            <a:ext cx="265738" cy="1687983"/>
          </a:xfrm>
          <a:prstGeom prst="straightConnector1">
            <a:avLst/>
          </a:prstGeom>
          <a:ln w="76200" cmpd="sng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3074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lkuo\Desktop\thesis\00my\plot\origin\5DB3LYPArall.eps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9"/>
          <a:stretch/>
        </p:blipFill>
        <p:spPr bwMode="auto">
          <a:xfrm>
            <a:off x="443088" y="1628800"/>
            <a:ext cx="6721200" cy="279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421585" y="1700808"/>
            <a:ext cx="172819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400" b="1" dirty="0" smtClean="0">
                <a:solidFill>
                  <a:srgbClr val="0000FF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5D (bend &amp; stretch)</a:t>
            </a:r>
            <a:endParaRPr kumimoji="0" lang="zh-TW" altLang="en-US" sz="1400" b="1" dirty="0">
              <a:solidFill>
                <a:srgbClr val="0000FF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pic>
        <p:nvPicPr>
          <p:cNvPr id="6" name="Picture 2" descr="C:\Users\jlkuo\Desktop\thesis\00my\plot\origin\6DB3LYPall2.eps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87"/>
          <a:stretch/>
        </p:blipFill>
        <p:spPr bwMode="auto">
          <a:xfrm>
            <a:off x="251520" y="4437112"/>
            <a:ext cx="6949440" cy="2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19670" y="2204864"/>
            <a:ext cx="100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400" b="1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H</a:t>
            </a:r>
            <a:r>
              <a:rPr kumimoji="0" lang="en-US" altLang="zh-TW" sz="1400" b="1" baseline="-25000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3</a:t>
            </a:r>
            <a:r>
              <a:rPr kumimoji="0" lang="en-US" altLang="zh-TW" sz="1400" b="1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O</a:t>
            </a:r>
            <a:r>
              <a:rPr kumimoji="0" lang="en-US" altLang="zh-TW" sz="1400" b="1" baseline="30000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+</a:t>
            </a:r>
            <a:r>
              <a:rPr kumimoji="0" lang="en-US" altLang="zh-TW" sz="1400" b="1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Ar</a:t>
            </a:r>
            <a:r>
              <a:rPr kumimoji="0" lang="en-US" altLang="zh-TW" sz="1400" b="1" baseline="-25000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1</a:t>
            </a:r>
            <a:endParaRPr kumimoji="0" lang="zh-TW" altLang="en-US" sz="1400" b="1" baseline="-25000" dirty="0">
              <a:solidFill>
                <a:prstClr val="black"/>
              </a:solidFill>
              <a:latin typeface="Georgia" pitchFamily="18" charset="0"/>
              <a:ea typeface="新細明體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19670" y="4005064"/>
            <a:ext cx="100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400" b="1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H</a:t>
            </a:r>
            <a:r>
              <a:rPr kumimoji="0" lang="en-US" altLang="zh-TW" sz="1400" b="1" baseline="-25000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3</a:t>
            </a:r>
            <a:r>
              <a:rPr kumimoji="0" lang="en-US" altLang="zh-TW" sz="1400" b="1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O</a:t>
            </a:r>
            <a:r>
              <a:rPr kumimoji="0" lang="en-US" altLang="zh-TW" sz="1400" b="1" baseline="30000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+</a:t>
            </a:r>
            <a:r>
              <a:rPr kumimoji="0" lang="en-US" altLang="zh-TW" sz="1400" b="1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Ar</a:t>
            </a:r>
            <a:r>
              <a:rPr kumimoji="0" lang="en-US" altLang="zh-TW" sz="1400" b="1" baseline="-25000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3</a:t>
            </a:r>
            <a:endParaRPr kumimoji="0" lang="zh-TW" altLang="en-US" sz="1400" b="1" baseline="-25000" dirty="0">
              <a:solidFill>
                <a:prstClr val="black"/>
              </a:solidFill>
              <a:latin typeface="Georgia" pitchFamily="18" charset="0"/>
              <a:ea typeface="新細明體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619669" y="3121223"/>
            <a:ext cx="100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400" b="1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H</a:t>
            </a:r>
            <a:r>
              <a:rPr kumimoji="0" lang="en-US" altLang="zh-TW" sz="1400" b="1" baseline="-25000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3</a:t>
            </a:r>
            <a:r>
              <a:rPr kumimoji="0" lang="en-US" altLang="zh-TW" sz="1400" b="1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O</a:t>
            </a:r>
            <a:r>
              <a:rPr kumimoji="0" lang="en-US" altLang="zh-TW" sz="1400" b="1" baseline="30000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+</a:t>
            </a:r>
            <a:r>
              <a:rPr kumimoji="0" lang="en-US" altLang="zh-TW" sz="1400" b="1" dirty="0" smtClean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Ar</a:t>
            </a:r>
            <a:r>
              <a:rPr kumimoji="0" lang="en-US" altLang="zh-TW" sz="1400" b="1" baseline="-25000" dirty="0">
                <a:solidFill>
                  <a:prstClr val="black"/>
                </a:solidFill>
                <a:latin typeface="Georgia" pitchFamily="18" charset="0"/>
                <a:ea typeface="新細明體"/>
                <a:cs typeface="+mn-cs"/>
              </a:rPr>
              <a:t>2</a:t>
            </a:r>
            <a:endParaRPr kumimoji="0" lang="zh-TW" altLang="en-US" sz="1400" b="1" baseline="-25000" dirty="0">
              <a:solidFill>
                <a:prstClr val="black"/>
              </a:solidFill>
              <a:latin typeface="Georgia" pitchFamily="18" charset="0"/>
              <a:ea typeface="新細明體"/>
              <a:cs typeface="+mn-cs"/>
            </a:endParaRPr>
          </a:p>
        </p:txBody>
      </p:sp>
      <p:sp>
        <p:nvSpPr>
          <p:cNvPr id="3" name="迴轉箭號 2"/>
          <p:cNvSpPr/>
          <p:nvPr/>
        </p:nvSpPr>
        <p:spPr>
          <a:xfrm>
            <a:off x="899592" y="1609055"/>
            <a:ext cx="3960440" cy="379785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1800">
              <a:solidFill>
                <a:srgbClr val="FF0000"/>
              </a:solidFill>
              <a:latin typeface="Calibri"/>
              <a:ea typeface="新細明體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82021" y="1691516"/>
            <a:ext cx="194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Fermi-Resonance</a:t>
            </a:r>
            <a:endParaRPr kumimoji="0" lang="zh-TW" altLang="en-US" sz="1800" b="1" dirty="0">
              <a:solidFill>
                <a:srgbClr val="FF0000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189162" y="6453336"/>
            <a:ext cx="12241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1621210" y="5157192"/>
            <a:ext cx="504056" cy="144016"/>
          </a:xfrm>
          <a:prstGeom prst="line">
            <a:avLst/>
          </a:prstGeom>
          <a:ln w="381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55576" y="4931876"/>
            <a:ext cx="108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(0,1</a:t>
            </a:r>
            <a:r>
              <a:rPr kumimoji="0" lang="en-US" altLang="zh-TW" sz="1800" baseline="-25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stretch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)</a:t>
            </a:r>
            <a:endParaRPr kumimoji="0" lang="zh-TW" altLang="en-US" sz="1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1873238" y="5877272"/>
            <a:ext cx="540060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413297" y="6351131"/>
            <a:ext cx="360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GS</a:t>
            </a:r>
            <a:endParaRPr kumimoji="0" lang="zh-TW" altLang="en-US" sz="10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0295" y="4787860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(2</a:t>
            </a:r>
            <a:r>
              <a:rPr kumimoji="0" lang="en-US" altLang="zh-TW" sz="1800" baseline="-25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bend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,0)</a:t>
            </a:r>
            <a:endParaRPr kumimoji="0" lang="zh-TW" altLang="en-US" sz="1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81250" y="5507940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(1</a:t>
            </a:r>
            <a:r>
              <a:rPr kumimoji="0" lang="en-US" altLang="zh-TW" sz="1800" baseline="-25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bend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,0</a:t>
            </a:r>
            <a:r>
              <a:rPr kumimoji="0" lang="en-US" altLang="zh-TW" sz="18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)</a:t>
            </a:r>
            <a:endParaRPr kumimoji="0" lang="zh-TW" altLang="en-US" sz="1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98171" y="6444044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(0,0</a:t>
            </a:r>
            <a:r>
              <a:rPr kumimoji="0" lang="en-US" altLang="zh-TW" sz="18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)</a:t>
            </a:r>
            <a:endParaRPr kumimoji="0" lang="zh-TW" altLang="en-US" sz="1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829122" y="5301208"/>
            <a:ext cx="7920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125266" y="5877272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2125266" y="5157192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1189162" y="5310500"/>
            <a:ext cx="504056" cy="114283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3852168" y="4967624"/>
            <a:ext cx="2592288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(n</a:t>
            </a:r>
            <a:r>
              <a:rPr kumimoji="0" lang="en-US" altLang="zh-TW" sz="1800" baseline="-25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b1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,n</a:t>
            </a:r>
            <a:r>
              <a:rPr kumimoji="0" lang="en-US" altLang="zh-TW" sz="1800" baseline="-25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b2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,n</a:t>
            </a:r>
            <a:r>
              <a:rPr kumimoji="0" lang="en-US" altLang="zh-TW" sz="1800" baseline="-25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s1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,n</a:t>
            </a:r>
            <a:r>
              <a:rPr kumimoji="0" lang="en-US" altLang="zh-TW" sz="1800" baseline="-25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s2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,n</a:t>
            </a:r>
            <a:r>
              <a:rPr kumimoji="0" lang="en-US" altLang="zh-TW" sz="1800" baseline="-25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s3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zh-TW" sz="1800" dirty="0" smtClean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(2,0,0,0,0)        (</a:t>
            </a:r>
            <a:r>
              <a:rPr kumimoji="0" lang="en-US" altLang="zh-TW" sz="18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0,0,1,0,0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)</a:t>
            </a:r>
            <a:endParaRPr kumimoji="0" lang="zh-TW" altLang="en-US" sz="1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(0,2,0,0,0)        (</a:t>
            </a:r>
            <a:r>
              <a:rPr kumimoji="0" lang="en-US" altLang="zh-TW" sz="18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0,0,0,1,0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(1,1,0,0,0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)</a:t>
            </a:r>
            <a:r>
              <a:rPr kumimoji="0" lang="zh-TW" altLang="en-US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        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</a:t>
            </a:r>
            <a:r>
              <a:rPr kumimoji="0" lang="en-US" altLang="zh-TW" sz="18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0,0,0,0,1</a:t>
            </a:r>
            <a:r>
              <a:rPr kumimoji="0" lang="en-US" altLang="zh-TW" sz="1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)</a:t>
            </a:r>
            <a:endParaRPr kumimoji="0" lang="zh-TW" altLang="en-US" sz="1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3528" y="5373216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2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~3000cm</a:t>
            </a:r>
            <a:r>
              <a:rPr kumimoji="0" lang="en-US" altLang="zh-TW" sz="1200" baseline="30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-1</a:t>
            </a:r>
            <a:r>
              <a:rPr kumimoji="0" lang="en-US" altLang="zh-TW" sz="1200" dirty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 </a:t>
            </a:r>
            <a:endParaRPr kumimoji="0" lang="en-US" altLang="zh-TW" sz="1200" dirty="0" smtClean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71800" y="5744289"/>
            <a:ext cx="84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2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1600cm</a:t>
            </a:r>
            <a:r>
              <a:rPr kumimoji="0" lang="en-US" altLang="zh-TW" sz="1200" baseline="30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-1</a:t>
            </a:r>
            <a:endParaRPr kumimoji="0" lang="zh-TW" altLang="en-US" sz="1200" baseline="300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771800" y="5024209"/>
            <a:ext cx="84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2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3200cm</a:t>
            </a:r>
            <a:r>
              <a:rPr kumimoji="0" lang="en-US" altLang="zh-TW" sz="1200" baseline="300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-1</a:t>
            </a:r>
            <a:endParaRPr kumimoji="0" lang="zh-TW" altLang="en-US" sz="1200" baseline="300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32164" y="2730103"/>
            <a:ext cx="3995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200" b="1" dirty="0">
                <a:solidFill>
                  <a:srgbClr val="0000FF"/>
                </a:solidFill>
                <a:latin typeface="Georgia" pitchFamily="18" charset="0"/>
                <a:ea typeface="新細明體"/>
                <a:cs typeface="+mn-cs"/>
              </a:rPr>
              <a:t>Anti-cooperative effect tunes the F-R strength </a:t>
            </a:r>
            <a:r>
              <a:rPr kumimoji="0" lang="en-US" altLang="zh-TW" sz="1200" b="1" dirty="0" smtClean="0">
                <a:solidFill>
                  <a:srgbClr val="0000FF"/>
                </a:solidFill>
                <a:latin typeface="Georgia" pitchFamily="18" charset="0"/>
                <a:ea typeface="新細明體"/>
                <a:cs typeface="+mn-cs"/>
              </a:rPr>
              <a:t>!</a:t>
            </a:r>
            <a:endParaRPr kumimoji="0" lang="zh-TW" altLang="en-US" sz="1200" b="1" dirty="0">
              <a:solidFill>
                <a:srgbClr val="0000FF"/>
              </a:solidFill>
              <a:latin typeface="Georgia" pitchFamily="18" charset="0"/>
              <a:ea typeface="新細明體"/>
              <a:cs typeface="+mn-cs"/>
            </a:endParaRPr>
          </a:p>
        </p:txBody>
      </p:sp>
      <p:pic>
        <p:nvPicPr>
          <p:cNvPr id="30" name="圖片 4" descr="Screen Shot 2014-09-25 at 10.57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63" y="5564059"/>
            <a:ext cx="1055351" cy="129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矩形 30"/>
          <p:cNvSpPr/>
          <p:nvPr/>
        </p:nvSpPr>
        <p:spPr>
          <a:xfrm rot="5400000">
            <a:off x="-1768445" y="4689445"/>
            <a:ext cx="393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>
                <a:solidFill>
                  <a:srgbClr val="008000"/>
                </a:solidFill>
                <a:latin typeface="Times New Roman"/>
                <a:ea typeface="新細明體"/>
              </a:rPr>
              <a:t>J. Phys. Chem. </a:t>
            </a:r>
            <a:r>
              <a:rPr lang="en-US" altLang="zh-TW" sz="2000" b="1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A</a:t>
            </a:r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</a:t>
            </a:r>
            <a:r>
              <a:rPr lang="en-US" altLang="zh-TW" sz="2000" b="1" dirty="0">
                <a:solidFill>
                  <a:srgbClr val="008000"/>
                </a:solidFill>
                <a:latin typeface="Times New Roman"/>
                <a:ea typeface="新細明體"/>
              </a:rPr>
              <a:t>119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, 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10887 (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2015)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  <p:cxnSp>
        <p:nvCxnSpPr>
          <p:cNvPr id="32" name="直線單箭頭接點 4128"/>
          <p:cNvCxnSpPr/>
          <p:nvPr/>
        </p:nvCxnSpPr>
        <p:spPr>
          <a:xfrm>
            <a:off x="4622800" y="2527300"/>
            <a:ext cx="317500" cy="1790700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088" y="69751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3200" b="1" i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DVR Approach to examine </a:t>
            </a:r>
            <a:r>
              <a:rPr lang="en-US" altLang="zh-TW" sz="32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H</a:t>
            </a:r>
            <a:r>
              <a:rPr lang="en-US" altLang="zh-TW" sz="3200" b="1" baseline="-25000" dirty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3</a:t>
            </a:r>
            <a:r>
              <a:rPr lang="en-US" altLang="zh-TW" sz="32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O</a:t>
            </a:r>
            <a:r>
              <a:rPr lang="en-US" altLang="zh-TW" sz="3200" b="1" baseline="30000" dirty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+ </a:t>
            </a:r>
            <a:r>
              <a:rPr lang="en-US" altLang="zh-TW" sz="3200" b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7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4862"/>
          </a:xfrm>
        </p:spPr>
        <p:txBody>
          <a:bodyPr/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354668"/>
            <a:ext cx="8443383" cy="4771496"/>
          </a:xfrm>
        </p:spPr>
        <p:txBody>
          <a:bodyPr>
            <a:normAutofit/>
          </a:bodyPr>
          <a:lstStyle/>
          <a:p>
            <a:r>
              <a:rPr lang="en-US" altLang="zh-TW" sz="2800" dirty="0" err="1" smtClean="0">
                <a:latin typeface="Times New Roman" pitchFamily="18" charset="0"/>
                <a:cs typeface="Times New Roman" pitchFamily="18" charset="0"/>
              </a:rPr>
              <a:t>Vib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. modes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solvated H</a:t>
            </a:r>
            <a:r>
              <a:rPr lang="en-US" altLang="zh-TW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&amp; selected IRPD spectra</a:t>
            </a:r>
          </a:p>
          <a:p>
            <a:pPr marL="0" indent="0">
              <a:buNone/>
            </a:pP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Case study on H</a:t>
            </a:r>
            <a:r>
              <a:rPr lang="en-US" altLang="zh-TW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altLang="zh-TW" sz="2800" baseline="-25000" dirty="0" smtClean="0">
                <a:latin typeface="Times New Roman" pitchFamily="18" charset="0"/>
                <a:cs typeface="Times New Roman" pitchFamily="18" charset="0"/>
              </a:rPr>
              <a:t>1,2&amp;3</a:t>
            </a:r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Good Agreements. Let’s make some predictions!</a:t>
            </a:r>
            <a:endParaRPr lang="en-US" altLang="zh-TW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Tuning H-bonds by using different rare gas tagging</a:t>
            </a:r>
            <a:endParaRPr lang="en-US" altLang="zh-TW" sz="1200" dirty="0" smtClean="0">
              <a:latin typeface="Times New Roman" pitchFamily="18" charset="0"/>
              <a:cs typeface="Times New Roman" pitchFamily="18" charset="0"/>
            </a:endParaRPr>
          </a:p>
          <a:p>
            <a:pPr indent="0"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Simple pictures derived from 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800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altLang="zh-TW" sz="2800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1200" dirty="0">
              <a:latin typeface="Times New Roman" pitchFamily="18" charset="0"/>
              <a:cs typeface="Times New Roman" pitchFamily="18" charset="0"/>
            </a:endParaRPr>
          </a:p>
          <a:p>
            <a:pPr marL="355600" indent="-355600"/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355600" indent="-355600"/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What else?</a:t>
            </a:r>
          </a:p>
          <a:p>
            <a:pPr marL="0" indent="0">
              <a:buNone/>
            </a:pP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6156341" y="4949700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  <p:sp>
        <p:nvSpPr>
          <p:cNvPr id="7" name="矩形 21"/>
          <p:cNvSpPr/>
          <p:nvPr/>
        </p:nvSpPr>
        <p:spPr>
          <a:xfrm>
            <a:off x="5447257" y="2411122"/>
            <a:ext cx="330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JPC</a:t>
            </a:r>
            <a:r>
              <a:rPr lang="en-US" altLang="zh-TW" sz="2000" b="1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A</a:t>
            </a:r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</a:t>
            </a:r>
            <a:r>
              <a:rPr lang="en-US" altLang="zh-TW" sz="2000" b="1" dirty="0">
                <a:solidFill>
                  <a:srgbClr val="008000"/>
                </a:solidFill>
                <a:latin typeface="Times New Roman"/>
                <a:ea typeface="新細明體"/>
              </a:rPr>
              <a:t>119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, 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10887 (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2015)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840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61268"/>
          </a:xfrm>
        </p:spPr>
        <p:txBody>
          <a:bodyPr>
            <a:normAutofit/>
          </a:bodyPr>
          <a:lstStyle/>
          <a:p>
            <a:endParaRPr lang="zh-TW" altLang="en-US" sz="2400" dirty="0"/>
          </a:p>
        </p:txBody>
      </p:sp>
      <p:pic>
        <p:nvPicPr>
          <p:cNvPr id="20" name="Picture 2" descr="C:\Users\jlkuo\Desktop\thesis\00my\plot\origin\6DB3LYPall2.e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b="5428"/>
          <a:stretch/>
        </p:blipFill>
        <p:spPr bwMode="auto">
          <a:xfrm>
            <a:off x="1114836" y="1117724"/>
            <a:ext cx="6587168" cy="282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單箭頭接點 8"/>
          <p:cNvCxnSpPr/>
          <p:nvPr/>
        </p:nvCxnSpPr>
        <p:spPr>
          <a:xfrm>
            <a:off x="1475408" y="1841872"/>
            <a:ext cx="576064" cy="0"/>
          </a:xfrm>
          <a:prstGeom prst="straightConnector1">
            <a:avLst/>
          </a:prstGeom>
          <a:ln w="28575">
            <a:solidFill>
              <a:srgbClr val="85E37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14"/>
          <p:cNvCxnSpPr/>
          <p:nvPr/>
        </p:nvCxnSpPr>
        <p:spPr>
          <a:xfrm>
            <a:off x="1486012" y="2794992"/>
            <a:ext cx="756084" cy="0"/>
          </a:xfrm>
          <a:prstGeom prst="straightConnector1">
            <a:avLst/>
          </a:prstGeom>
          <a:ln w="28575">
            <a:solidFill>
              <a:srgbClr val="85E37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6"/>
          <p:cNvCxnSpPr/>
          <p:nvPr/>
        </p:nvCxnSpPr>
        <p:spPr>
          <a:xfrm>
            <a:off x="1473312" y="3561804"/>
            <a:ext cx="900100" cy="0"/>
          </a:xfrm>
          <a:prstGeom prst="straightConnector1">
            <a:avLst/>
          </a:prstGeom>
          <a:ln w="28575">
            <a:solidFill>
              <a:srgbClr val="85E37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148508" y="167301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218cm</a:t>
            </a:r>
            <a:r>
              <a:rPr lang="en-US" altLang="zh-TW" sz="1200" baseline="30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endParaRPr lang="zh-TW" altLang="en-US" sz="1200" baseline="30000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293510" y="2602051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295cm</a:t>
            </a:r>
            <a:r>
              <a:rPr lang="en-US" altLang="zh-TW" sz="1200" baseline="30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endParaRPr lang="zh-TW" altLang="en-US" sz="1200" baseline="30000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497820" y="3497569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357cm</a:t>
            </a:r>
            <a:r>
              <a:rPr lang="en-US" altLang="zh-TW" sz="1200" baseline="300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endParaRPr lang="zh-TW" altLang="en-US" sz="1200" baseline="30000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85156" y="4031555"/>
            <a:ext cx="71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  <a:latin typeface="Georgia" pitchFamily="18" charset="0"/>
                <a:cs typeface="Times New Roman" pitchFamily="18" charset="0"/>
              </a:rPr>
              <a:t>Exp.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  <a:latin typeface="Georgia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jlkuo\Desktop\thesis\00my\plot\origin\ExpArall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55" y="3969543"/>
            <a:ext cx="6688011" cy="25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jlkuo\Desktop\gg09\h3o+\ar\2ar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38" y="17267355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字方塊 46"/>
          <p:cNvSpPr txBox="1"/>
          <p:nvPr/>
        </p:nvSpPr>
        <p:spPr>
          <a:xfrm>
            <a:off x="6096000" y="5651500"/>
            <a:ext cx="1803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/>
                </a:solidFill>
                <a:latin typeface="Georgia" pitchFamily="18" charset="0"/>
              </a:rPr>
              <a:t>Bend overtone + hind. </a:t>
            </a:r>
            <a:r>
              <a:rPr lang="en-US" altLang="zh-TW" sz="1400" b="1" dirty="0">
                <a:solidFill>
                  <a:schemeClr val="accent6"/>
                </a:solidFill>
                <a:latin typeface="Georgia" pitchFamily="18" charset="0"/>
              </a:rPr>
              <a:t>r</a:t>
            </a:r>
            <a:r>
              <a:rPr lang="en-US" altLang="zh-TW" sz="1400" b="1" dirty="0" smtClean="0">
                <a:solidFill>
                  <a:schemeClr val="accent6"/>
                </a:solidFill>
                <a:latin typeface="Georgia" pitchFamily="18" charset="0"/>
              </a:rPr>
              <a:t>ot. </a:t>
            </a:r>
            <a:endParaRPr lang="zh-TW" altLang="en-US" sz="1400" b="1" dirty="0">
              <a:solidFill>
                <a:schemeClr val="accent6"/>
              </a:solidFill>
              <a:latin typeface="Georgia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198856" y="5257676"/>
            <a:ext cx="291216" cy="4024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4216399" y="6474023"/>
            <a:ext cx="4673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0000FF"/>
                </a:solidFill>
                <a:latin typeface="Georgia" pitchFamily="18" charset="0"/>
              </a:rPr>
              <a:t>Anti-cooperative effect tunes the F-R strength !</a:t>
            </a:r>
          </a:p>
        </p:txBody>
      </p:sp>
      <p:cxnSp>
        <p:nvCxnSpPr>
          <p:cNvPr id="54" name="直線單箭頭接點 4128"/>
          <p:cNvCxnSpPr/>
          <p:nvPr/>
        </p:nvCxnSpPr>
        <p:spPr>
          <a:xfrm>
            <a:off x="5435600" y="4648200"/>
            <a:ext cx="265738" cy="1687983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4128"/>
          <p:cNvCxnSpPr/>
          <p:nvPr/>
        </p:nvCxnSpPr>
        <p:spPr>
          <a:xfrm>
            <a:off x="2108200" y="4584700"/>
            <a:ext cx="265738" cy="1687983"/>
          </a:xfrm>
          <a:prstGeom prst="straightConnector1">
            <a:avLst/>
          </a:prstGeom>
          <a:ln w="76200" cmpd="sng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901699" y="6435923"/>
            <a:ext cx="312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008000"/>
                </a:solidFill>
                <a:latin typeface="Georgia" pitchFamily="18" charset="0"/>
              </a:rPr>
              <a:t>Comb. band (freq. &amp; intensity)</a:t>
            </a:r>
          </a:p>
        </p:txBody>
      </p:sp>
      <p:pic>
        <p:nvPicPr>
          <p:cNvPr id="59" name="圖片 4" descr="Screen Shot 2014-09-25 at 10.57.4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263" y="2147759"/>
            <a:ext cx="1055351" cy="129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 rot="5400000">
            <a:off x="-1768445" y="4689445"/>
            <a:ext cx="393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>
                <a:solidFill>
                  <a:srgbClr val="008000"/>
                </a:solidFill>
                <a:latin typeface="Times New Roman"/>
                <a:ea typeface="新細明體"/>
              </a:rPr>
              <a:t>J. Phys. Chem. </a:t>
            </a:r>
            <a:r>
              <a:rPr lang="en-US" altLang="zh-TW" sz="2000" b="1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A</a:t>
            </a:r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</a:t>
            </a:r>
            <a:r>
              <a:rPr lang="en-US" altLang="zh-TW" sz="2000" b="1" dirty="0">
                <a:solidFill>
                  <a:srgbClr val="008000"/>
                </a:solidFill>
                <a:latin typeface="Times New Roman"/>
                <a:ea typeface="新細明體"/>
              </a:rPr>
              <a:t>119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, 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10887 (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2015)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  <p:pic>
        <p:nvPicPr>
          <p:cNvPr id="29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t="3258" r="11293" b="14932"/>
          <a:stretch>
            <a:fillRect/>
          </a:stretch>
        </p:blipFill>
        <p:spPr bwMode="auto">
          <a:xfrm>
            <a:off x="7975600" y="4657725"/>
            <a:ext cx="1016000" cy="1336675"/>
          </a:xfrm>
          <a:prstGeom prst="rect">
            <a:avLst/>
          </a:prstGeom>
          <a:noFill/>
          <a:ln w="28575">
            <a:solidFill>
              <a:srgbClr val="604A7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3"/>
          <p:cNvSpPr txBox="1">
            <a:spLocks/>
          </p:cNvSpPr>
          <p:nvPr/>
        </p:nvSpPr>
        <p:spPr bwMode="auto">
          <a:xfrm>
            <a:off x="443088" y="6975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kumimoji="0" lang="en-US" altLang="zh-TW" sz="3200" b="1" i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DVR Approach to examine </a:t>
            </a:r>
            <a:r>
              <a:rPr kumimoji="0" lang="en-US" altLang="zh-TW" sz="3200" b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H</a:t>
            </a:r>
            <a:r>
              <a:rPr kumimoji="0" lang="en-US" altLang="zh-TW" sz="3200" b="1" baseline="-25000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3</a:t>
            </a:r>
            <a:r>
              <a:rPr kumimoji="0" lang="en-US" altLang="zh-TW" sz="3200" b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O</a:t>
            </a:r>
            <a:r>
              <a:rPr kumimoji="0" lang="en-US" altLang="zh-TW" sz="3200" b="1" baseline="30000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+ </a:t>
            </a:r>
            <a:r>
              <a:rPr kumimoji="0" lang="en-US" altLang="zh-TW" sz="3200" b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Arial" charset="0"/>
              </a:rPr>
              <a:t>(3)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80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Conclusions (1)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Reduced dimension DVR leads to good agreements.</a:t>
            </a:r>
            <a:endParaRPr lang="en-US" altLang="zh-TW" sz="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Increase # of RG ~ blue-shift O-H stretch, but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bends</a:t>
            </a:r>
            <a:b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are not sensitive. Change in O-H </a:t>
            </a:r>
            <a:r>
              <a:rPr lang="en-US" altLang="zh-TW" sz="2800" dirty="0" err="1" smtClean="0">
                <a:latin typeface="Times New Roman" pitchFamily="18" charset="0"/>
                <a:cs typeface="Times New Roman" pitchFamily="18" charset="0"/>
              </a:rPr>
              <a:t>freq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leads to significant change of the IR spectra ~ 3200 cm</a:t>
            </a:r>
            <a:r>
              <a:rPr lang="en-US" altLang="zh-TW" sz="2800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altLang="zh-TW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Coupling between bending &amp;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hinder rotation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) makes hinder rotation visible  ~ 1900 cm</a:t>
            </a:r>
            <a:r>
              <a:rPr lang="en-US" altLang="zh-TW" sz="2800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TW" sz="1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Other combination modes may appear.</a:t>
            </a:r>
            <a:endParaRPr lang="en-US" altLang="zh-TW" sz="1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圖片 4" descr="Screen Shot 2014-09-25 at 10.57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5564188"/>
            <a:ext cx="1054100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4" descr="pi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5564188"/>
            <a:ext cx="1028700" cy="1285875"/>
          </a:xfrm>
          <a:prstGeom prst="rect">
            <a:avLst/>
          </a:prstGeom>
        </p:spPr>
      </p:pic>
      <p:sp>
        <p:nvSpPr>
          <p:cNvPr id="7" name="矩形 21"/>
          <p:cNvSpPr/>
          <p:nvPr/>
        </p:nvSpPr>
        <p:spPr>
          <a:xfrm>
            <a:off x="2910681" y="6396325"/>
            <a:ext cx="393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>
                <a:solidFill>
                  <a:srgbClr val="008000"/>
                </a:solidFill>
                <a:latin typeface="Times New Roman"/>
                <a:ea typeface="新細明體"/>
              </a:rPr>
              <a:t>J. Phys. Chem. </a:t>
            </a:r>
            <a:r>
              <a:rPr lang="en-US" altLang="zh-TW" sz="2000" b="1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A</a:t>
            </a:r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</a:t>
            </a:r>
            <a:r>
              <a:rPr lang="en-US" altLang="zh-TW" sz="2000" b="1" dirty="0">
                <a:solidFill>
                  <a:srgbClr val="008000"/>
                </a:solidFill>
                <a:latin typeface="Times New Roman"/>
                <a:ea typeface="新細明體"/>
              </a:rPr>
              <a:t>119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, 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10887 (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2015)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457200" y="3334614"/>
            <a:ext cx="8534400" cy="236258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kumimoji="0" lang="en-US" altLang="zh-TW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0"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Coupling between bending &amp; hinder rotation) makes hinder rotation visible  ~ 1900 cm</a:t>
            </a:r>
            <a:r>
              <a:rPr kumimoji="0" lang="en-US" altLang="zh-TW" sz="28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kumimoji="0"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???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4862"/>
          </a:xfrm>
        </p:spPr>
        <p:txBody>
          <a:bodyPr/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354668"/>
            <a:ext cx="8443383" cy="4771496"/>
          </a:xfrm>
        </p:spPr>
        <p:txBody>
          <a:bodyPr>
            <a:normAutofit/>
          </a:bodyPr>
          <a:lstStyle/>
          <a:p>
            <a:r>
              <a:rPr lang="en-US" altLang="zh-TW" sz="2800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Vib</a:t>
            </a:r>
            <a:r>
              <a:rPr lang="en-US" altLang="zh-TW" sz="2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 modes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solvated H</a:t>
            </a:r>
            <a:r>
              <a:rPr lang="en-US" altLang="zh-TW" sz="2800" baseline="-250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zh-TW" sz="2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&amp; selected IRPD spectra</a:t>
            </a:r>
          </a:p>
          <a:p>
            <a:pPr marL="0" indent="0">
              <a:buNone/>
            </a:pP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sz="2800" dirty="0" smtClean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Case study on H</a:t>
            </a:r>
            <a:r>
              <a:rPr lang="en-US" altLang="zh-TW" sz="2800" baseline="-25000" dirty="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altLang="zh-TW" sz="2800" baseline="-25000" dirty="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1,2&amp;3</a:t>
            </a:r>
            <a:endParaRPr lang="en-US" altLang="zh-TW" sz="2800" dirty="0" smtClean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200" dirty="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TW" sz="12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1200" dirty="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Good Agreements. Let’s make some predictions!</a:t>
            </a:r>
            <a:endParaRPr lang="en-US" altLang="zh-TW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Tuning O-H..X by using different rare gas tagging</a:t>
            </a:r>
            <a:endParaRPr lang="en-US" altLang="zh-TW" sz="1200" dirty="0" smtClean="0">
              <a:latin typeface="Times New Roman" pitchFamily="18" charset="0"/>
              <a:cs typeface="Times New Roman" pitchFamily="18" charset="0"/>
            </a:endParaRPr>
          </a:p>
          <a:p>
            <a:pPr indent="0"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Simple pictures derived from 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800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altLang="zh-TW" sz="2800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1200" dirty="0">
              <a:latin typeface="Times New Roman" pitchFamily="18" charset="0"/>
              <a:cs typeface="Times New Roman" pitchFamily="18" charset="0"/>
            </a:endParaRPr>
          </a:p>
          <a:p>
            <a:pPr marL="355600" indent="-355600"/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355600" indent="-355600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else?</a:t>
            </a:r>
          </a:p>
          <a:p>
            <a:pPr marL="0" indent="0">
              <a:buNone/>
            </a:pP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6156341" y="4949700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  <p:sp>
        <p:nvSpPr>
          <p:cNvPr id="7" name="矩形 21"/>
          <p:cNvSpPr/>
          <p:nvPr/>
        </p:nvSpPr>
        <p:spPr>
          <a:xfrm>
            <a:off x="5447257" y="2411122"/>
            <a:ext cx="330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chemeClr val="bg1">
                    <a:lumMod val="75000"/>
                  </a:schemeClr>
                </a:solidFill>
                <a:latin typeface="Times New Roman"/>
                <a:ea typeface="新細明體"/>
              </a:rPr>
              <a:t>JPC</a:t>
            </a:r>
            <a:r>
              <a:rPr lang="en-US" altLang="zh-TW" sz="2000" b="1" i="1" dirty="0" smtClean="0">
                <a:solidFill>
                  <a:schemeClr val="bg1">
                    <a:lumMod val="75000"/>
                  </a:schemeClr>
                </a:solidFill>
                <a:latin typeface="Times New Roman"/>
                <a:ea typeface="新細明體"/>
              </a:rPr>
              <a:t>A</a:t>
            </a:r>
            <a:r>
              <a:rPr lang="en-US" altLang="zh-TW" sz="2000" i="1" dirty="0" smtClean="0">
                <a:solidFill>
                  <a:schemeClr val="bg1">
                    <a:lumMod val="75000"/>
                  </a:schemeClr>
                </a:solidFill>
                <a:latin typeface="Times New Roman"/>
                <a:ea typeface="新細明體"/>
              </a:rPr>
              <a:t>.</a:t>
            </a:r>
            <a:r>
              <a:rPr lang="en-US" altLang="zh-TW" sz="2000" b="1" dirty="0" smtClean="0">
                <a:solidFill>
                  <a:schemeClr val="bg1">
                    <a:lumMod val="75000"/>
                  </a:schemeClr>
                </a:solidFill>
                <a:latin typeface="Times New Roman"/>
                <a:ea typeface="新細明體"/>
              </a:rPr>
              <a:t> </a:t>
            </a:r>
            <a:r>
              <a:rPr lang="en-US" altLang="zh-TW" sz="2000" b="1" dirty="0">
                <a:solidFill>
                  <a:schemeClr val="bg1">
                    <a:lumMod val="75000"/>
                  </a:schemeClr>
                </a:solidFill>
                <a:latin typeface="Times New Roman"/>
                <a:ea typeface="新細明體"/>
              </a:rPr>
              <a:t>119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新細明體"/>
              </a:rPr>
              <a:t>, </a:t>
            </a:r>
            <a:r>
              <a:rPr lang="en-US" altLang="zh-TW" sz="2000" dirty="0" smtClean="0">
                <a:solidFill>
                  <a:schemeClr val="bg1">
                    <a:lumMod val="75000"/>
                  </a:schemeClr>
                </a:solidFill>
                <a:latin typeface="Times New Roman"/>
                <a:ea typeface="新細明體"/>
              </a:rPr>
              <a:t>10887 (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新細明體"/>
              </a:rPr>
              <a:t>2015)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TW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Screen Shot 2015-06-24 at 10.22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/>
          <a:stretch/>
        </p:blipFill>
        <p:spPr>
          <a:xfrm>
            <a:off x="636190" y="3909389"/>
            <a:ext cx="2808514" cy="2641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6900" cy="927629"/>
          </a:xfrm>
        </p:spPr>
        <p:txBody>
          <a:bodyPr/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Association motion (bending + hinder rot)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8904" y="1322212"/>
            <a:ext cx="5115096" cy="506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C:\Users\jlkuo\Desktop\work\Hydronium\gg09\h3o+\ar\rot3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80" y="1119623"/>
            <a:ext cx="3257347" cy="226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jlkuo\Desktop\work\Hydronium\gg09\h3o+\2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46" y="1445269"/>
            <a:ext cx="1041558" cy="72284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jlkuo\Desktop\work\Hydronium\gg09\h3o+\3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46" y="2370053"/>
            <a:ext cx="1041558" cy="72284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加號 56"/>
          <p:cNvSpPr>
            <a:spLocks noChangeAspect="1"/>
          </p:cNvSpPr>
          <p:nvPr/>
        </p:nvSpPr>
        <p:spPr>
          <a:xfrm>
            <a:off x="1507284" y="1927941"/>
            <a:ext cx="345638" cy="341225"/>
          </a:xfrm>
          <a:prstGeom prst="mathPlus">
            <a:avLst>
              <a:gd name="adj1" fmla="val 4466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933404" y="1318589"/>
            <a:ext cx="1930400" cy="17653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53518" y="3322212"/>
            <a:ext cx="3457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Mechanical or Electronic </a:t>
            </a:r>
            <a:r>
              <a:rPr lang="en-US" altLang="zh-TW" sz="1400" dirty="0" err="1" smtClean="0"/>
              <a:t>anharmonicity</a:t>
            </a:r>
            <a:r>
              <a:rPr lang="en-US" altLang="zh-TW" sz="1400" dirty="0" smtClean="0"/>
              <a:t> ?</a:t>
            </a:r>
            <a:endParaRPr lang="zh-TW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269704" y="6408312"/>
            <a:ext cx="355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400" dirty="0">
                <a:solidFill>
                  <a:prstClr val="black"/>
                </a:solidFill>
              </a:rPr>
              <a:t>J. Phys. Chem. B 2014, 118, 8286−8294</a:t>
            </a:r>
            <a:endParaRPr lang="zh-TW" altLang="en-US" sz="1400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98117" y="64083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/>
              <a:t>Phys. Chem. Chem. Phys., 2012, 14, 7205–7214</a:t>
            </a:r>
            <a:endParaRPr lang="zh-TW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378918" y="3627012"/>
            <a:ext cx="2140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Local or Normal modes?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686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373710"/>
              </p:ext>
            </p:extLst>
          </p:nvPr>
        </p:nvGraphicFramePr>
        <p:xfrm>
          <a:off x="215899" y="986129"/>
          <a:ext cx="4399827" cy="138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Graph" r:id="rId3" imgW="3900960" imgH="2986560" progId="Origin50.Graph">
                  <p:embed/>
                </p:oleObj>
              </mc:Choice>
              <mc:Fallback>
                <p:oleObj name="Graph" r:id="rId3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899" y="986129"/>
                        <a:ext cx="4399827" cy="1380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648659"/>
              </p:ext>
            </p:extLst>
          </p:nvPr>
        </p:nvGraphicFramePr>
        <p:xfrm>
          <a:off x="281130" y="2284334"/>
          <a:ext cx="4210345" cy="138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" name="Graph" r:id="rId5" imgW="3900960" imgH="2986560" progId="Origin50.Graph">
                  <p:embed/>
                </p:oleObj>
              </mc:Choice>
              <mc:Fallback>
                <p:oleObj name="Graph" r:id="rId5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130" y="2284334"/>
                        <a:ext cx="4210345" cy="1380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313775"/>
              </p:ext>
            </p:extLst>
          </p:nvPr>
        </p:nvGraphicFramePr>
        <p:xfrm>
          <a:off x="269098" y="3555368"/>
          <a:ext cx="4294170" cy="140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Graph" r:id="rId7" imgW="3900960" imgH="2986560" progId="Origin50.Graph">
                  <p:embed/>
                </p:oleObj>
              </mc:Choice>
              <mc:Fallback>
                <p:oleObj name="Graph" r:id="rId7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098" y="3555368"/>
                        <a:ext cx="4294170" cy="1406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27473"/>
              </p:ext>
            </p:extLst>
          </p:nvPr>
        </p:nvGraphicFramePr>
        <p:xfrm>
          <a:off x="215899" y="4853571"/>
          <a:ext cx="4346997" cy="1514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" name="Graph" r:id="rId9" imgW="3900960" imgH="2986560" progId="Origin50.Graph">
                  <p:embed/>
                </p:oleObj>
              </mc:Choice>
              <mc:Fallback>
                <p:oleObj name="Graph" r:id="rId9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5899" y="4853571"/>
                        <a:ext cx="4346997" cy="1514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780354"/>
              </p:ext>
            </p:extLst>
          </p:nvPr>
        </p:nvGraphicFramePr>
        <p:xfrm>
          <a:off x="4390602" y="1019478"/>
          <a:ext cx="4346997" cy="1380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" name="Graph" r:id="rId11" imgW="3900960" imgH="2986560" progId="Origin50.Graph">
                  <p:embed/>
                </p:oleObj>
              </mc:Choice>
              <mc:Fallback>
                <p:oleObj name="Graph" r:id="rId11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90602" y="1019478"/>
                        <a:ext cx="4346997" cy="1380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409518"/>
              </p:ext>
            </p:extLst>
          </p:nvPr>
        </p:nvGraphicFramePr>
        <p:xfrm>
          <a:off x="4292622" y="2309733"/>
          <a:ext cx="4460791" cy="138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" name="Graph" r:id="rId13" imgW="3900960" imgH="2986560" progId="Origin50.Graph">
                  <p:embed/>
                </p:oleObj>
              </mc:Choice>
              <mc:Fallback>
                <p:oleObj name="Graph" r:id="rId13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92622" y="2309733"/>
                        <a:ext cx="4460791" cy="1380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616952"/>
              </p:ext>
            </p:extLst>
          </p:nvPr>
        </p:nvGraphicFramePr>
        <p:xfrm>
          <a:off x="4390602" y="3564968"/>
          <a:ext cx="4346997" cy="1421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" name="Graph" r:id="rId15" imgW="3900960" imgH="2986560" progId="Origin50.Graph">
                  <p:embed/>
                </p:oleObj>
              </mc:Choice>
              <mc:Fallback>
                <p:oleObj name="Graph" r:id="rId15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390602" y="3564968"/>
                        <a:ext cx="4346997" cy="1421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571219"/>
              </p:ext>
            </p:extLst>
          </p:nvPr>
        </p:nvGraphicFramePr>
        <p:xfrm>
          <a:off x="4390602" y="4878973"/>
          <a:ext cx="4411237" cy="1559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" name="Graph" r:id="rId17" imgW="3900960" imgH="2986560" progId="Origin50.Graph">
                  <p:embed/>
                </p:oleObj>
              </mc:Choice>
              <mc:Fallback>
                <p:oleObj name="Graph" r:id="rId17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390602" y="4878973"/>
                        <a:ext cx="4411237" cy="1559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/>
          <p:cNvSpPr>
            <a:spLocks noGrp="1" noChangeArrowheads="1"/>
          </p:cNvSpPr>
          <p:nvPr>
            <p:ph type="title"/>
          </p:nvPr>
        </p:nvSpPr>
        <p:spPr>
          <a:xfrm>
            <a:off x="787400" y="196850"/>
            <a:ext cx="7747000" cy="841375"/>
          </a:xfrm>
        </p:spPr>
        <p:txBody>
          <a:bodyPr/>
          <a:lstStyle/>
          <a:p>
            <a:pPr eaLnBrk="1" hangingPunct="1"/>
            <a:r>
              <a:rPr lang="en-US" sz="3600" b="1" i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IR Spectra of </a:t>
            </a:r>
            <a:r>
              <a:rPr lang="en-US" altLang="zh-TW" sz="36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H</a:t>
            </a:r>
            <a:r>
              <a:rPr lang="en-US" altLang="zh-TW" sz="3600" b="1" baseline="-25000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3</a:t>
            </a:r>
            <a:r>
              <a:rPr lang="en-US" altLang="zh-TW" sz="36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O</a:t>
            </a:r>
            <a:r>
              <a:rPr lang="en-US" altLang="zh-TW" sz="3600" b="1" baseline="30000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+…</a:t>
            </a:r>
            <a:r>
              <a:rPr lang="en-US" altLang="zh-TW" sz="3600" b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RG</a:t>
            </a:r>
            <a:r>
              <a:rPr lang="en-US" altLang="zh-TW" sz="3600" b="1" i="1" baseline="-25000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3 </a:t>
            </a:r>
            <a:r>
              <a:rPr lang="en-US" altLang="zh-TW" sz="3600" b="1" i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 (I)</a:t>
            </a:r>
            <a:endParaRPr lang="en-US" sz="3600" b="1" i="1" dirty="0">
              <a:solidFill>
                <a:srgbClr val="FF0000"/>
              </a:solidFill>
              <a:latin typeface="Georgia" charset="0"/>
              <a:ea typeface="ＭＳ Ｐゴシック" charset="0"/>
              <a:cs typeface="Arial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28999" y="6397823"/>
            <a:ext cx="4673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0000FF"/>
                </a:solidFill>
                <a:latin typeface="Georgia" pitchFamily="18" charset="0"/>
              </a:rPr>
              <a:t>Tuning H-bond strength to modulate F-R </a:t>
            </a:r>
            <a:r>
              <a:rPr lang="en-US" altLang="zh-TW" sz="1400" b="1" dirty="0">
                <a:solidFill>
                  <a:srgbClr val="0000FF"/>
                </a:solidFill>
                <a:latin typeface="Georgia" pitchFamily="18" charset="0"/>
              </a:rPr>
              <a:t>!</a:t>
            </a:r>
            <a:r>
              <a:rPr lang="en-US" altLang="zh-TW" sz="1400" b="1" dirty="0" smtClean="0">
                <a:solidFill>
                  <a:srgbClr val="0000FF"/>
                </a:solidFill>
                <a:latin typeface="Georgia" pitchFamily="18" charset="0"/>
              </a:rPr>
              <a:t>!</a:t>
            </a:r>
          </a:p>
        </p:txBody>
      </p:sp>
      <p:cxnSp>
        <p:nvCxnSpPr>
          <p:cNvPr id="14" name="直線單箭頭接點 4128"/>
          <p:cNvCxnSpPr/>
          <p:nvPr/>
        </p:nvCxnSpPr>
        <p:spPr>
          <a:xfrm flipH="1">
            <a:off x="3505200" y="2273300"/>
            <a:ext cx="622300" cy="3924300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4128"/>
          <p:cNvCxnSpPr/>
          <p:nvPr/>
        </p:nvCxnSpPr>
        <p:spPr>
          <a:xfrm flipH="1">
            <a:off x="7543800" y="2311400"/>
            <a:ext cx="622300" cy="3924300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30"/>
          <p:cNvSpPr/>
          <p:nvPr/>
        </p:nvSpPr>
        <p:spPr>
          <a:xfrm rot="5400000">
            <a:off x="7557632" y="5276323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934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334304"/>
              </p:ext>
            </p:extLst>
          </p:nvPr>
        </p:nvGraphicFramePr>
        <p:xfrm>
          <a:off x="215899" y="986129"/>
          <a:ext cx="4399827" cy="138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5" name="Graph" r:id="rId3" imgW="3900960" imgH="2986560" progId="Origin50.Graph">
                  <p:embed/>
                </p:oleObj>
              </mc:Choice>
              <mc:Fallback>
                <p:oleObj name="Graph" r:id="rId3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899" y="986129"/>
                        <a:ext cx="4399827" cy="1380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618401"/>
              </p:ext>
            </p:extLst>
          </p:nvPr>
        </p:nvGraphicFramePr>
        <p:xfrm>
          <a:off x="281130" y="2284334"/>
          <a:ext cx="4210345" cy="138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6" name="Graph" r:id="rId5" imgW="3900960" imgH="2986560" progId="Origin50.Graph">
                  <p:embed/>
                </p:oleObj>
              </mc:Choice>
              <mc:Fallback>
                <p:oleObj name="Graph" r:id="rId5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130" y="2284334"/>
                        <a:ext cx="4210345" cy="1380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937548"/>
              </p:ext>
            </p:extLst>
          </p:nvPr>
        </p:nvGraphicFramePr>
        <p:xfrm>
          <a:off x="269098" y="3555368"/>
          <a:ext cx="4294170" cy="140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7" name="Graph" r:id="rId7" imgW="3900960" imgH="2986560" progId="Origin50.Graph">
                  <p:embed/>
                </p:oleObj>
              </mc:Choice>
              <mc:Fallback>
                <p:oleObj name="Graph" r:id="rId7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098" y="3555368"/>
                        <a:ext cx="4294170" cy="1406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304402"/>
              </p:ext>
            </p:extLst>
          </p:nvPr>
        </p:nvGraphicFramePr>
        <p:xfrm>
          <a:off x="215899" y="4853571"/>
          <a:ext cx="4346997" cy="1514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8" name="Graph" r:id="rId9" imgW="3900960" imgH="2986560" progId="Origin50.Graph">
                  <p:embed/>
                </p:oleObj>
              </mc:Choice>
              <mc:Fallback>
                <p:oleObj name="Graph" r:id="rId9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5899" y="4853571"/>
                        <a:ext cx="4346997" cy="1514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22285"/>
              </p:ext>
            </p:extLst>
          </p:nvPr>
        </p:nvGraphicFramePr>
        <p:xfrm>
          <a:off x="4390602" y="1019478"/>
          <a:ext cx="4346997" cy="1380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9" name="Graph" r:id="rId11" imgW="3900960" imgH="2986560" progId="Origin50.Graph">
                  <p:embed/>
                </p:oleObj>
              </mc:Choice>
              <mc:Fallback>
                <p:oleObj name="Graph" r:id="rId11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90602" y="1019478"/>
                        <a:ext cx="4346997" cy="1380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544787"/>
              </p:ext>
            </p:extLst>
          </p:nvPr>
        </p:nvGraphicFramePr>
        <p:xfrm>
          <a:off x="4292622" y="2309733"/>
          <a:ext cx="4460791" cy="138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0" name="Graph" r:id="rId13" imgW="3900960" imgH="2986560" progId="Origin50.Graph">
                  <p:embed/>
                </p:oleObj>
              </mc:Choice>
              <mc:Fallback>
                <p:oleObj name="Graph" r:id="rId13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92622" y="2309733"/>
                        <a:ext cx="4460791" cy="1380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280396"/>
              </p:ext>
            </p:extLst>
          </p:nvPr>
        </p:nvGraphicFramePr>
        <p:xfrm>
          <a:off x="4390602" y="3564968"/>
          <a:ext cx="4346997" cy="1421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1" name="Graph" r:id="rId15" imgW="3900960" imgH="2986560" progId="Origin50.Graph">
                  <p:embed/>
                </p:oleObj>
              </mc:Choice>
              <mc:Fallback>
                <p:oleObj name="Graph" r:id="rId15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390602" y="3564968"/>
                        <a:ext cx="4346997" cy="1421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338186"/>
              </p:ext>
            </p:extLst>
          </p:nvPr>
        </p:nvGraphicFramePr>
        <p:xfrm>
          <a:off x="4390602" y="4878973"/>
          <a:ext cx="4411237" cy="1559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2" name="Graph" r:id="rId17" imgW="3900960" imgH="2986560" progId="Origin50.Graph">
                  <p:embed/>
                </p:oleObj>
              </mc:Choice>
              <mc:Fallback>
                <p:oleObj name="Graph" r:id="rId17" imgW="3900960" imgH="2986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390602" y="4878973"/>
                        <a:ext cx="4411237" cy="1559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/>
          <p:cNvSpPr>
            <a:spLocks noGrp="1" noChangeArrowheads="1"/>
          </p:cNvSpPr>
          <p:nvPr>
            <p:ph type="title"/>
          </p:nvPr>
        </p:nvSpPr>
        <p:spPr>
          <a:xfrm>
            <a:off x="787400" y="196850"/>
            <a:ext cx="7747000" cy="841375"/>
          </a:xfrm>
        </p:spPr>
        <p:txBody>
          <a:bodyPr/>
          <a:lstStyle/>
          <a:p>
            <a:pPr eaLnBrk="1" hangingPunct="1"/>
            <a:r>
              <a:rPr lang="en-US" sz="3600" b="1" i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IR Spectra of </a:t>
            </a:r>
            <a:r>
              <a:rPr lang="en-US" altLang="zh-TW" sz="36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H</a:t>
            </a:r>
            <a:r>
              <a:rPr lang="en-US" altLang="zh-TW" sz="3600" b="1" baseline="-25000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3</a:t>
            </a:r>
            <a:r>
              <a:rPr lang="en-US" altLang="zh-TW" sz="36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O</a:t>
            </a:r>
            <a:r>
              <a:rPr lang="en-US" altLang="zh-TW" sz="3600" b="1" baseline="30000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+…</a:t>
            </a:r>
            <a:r>
              <a:rPr lang="en-US" altLang="zh-TW" sz="3600" b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RG</a:t>
            </a:r>
            <a:r>
              <a:rPr lang="en-US" altLang="zh-TW" sz="3600" b="1" i="1" baseline="-25000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3</a:t>
            </a:r>
            <a:r>
              <a:rPr lang="en-US" altLang="zh-TW" sz="3600" b="1" i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 (</a:t>
            </a:r>
            <a:r>
              <a:rPr lang="en-US" altLang="zh-TW" sz="3600" b="1" i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II)</a:t>
            </a:r>
            <a:endParaRPr lang="en-US" sz="3600" b="1" i="1" dirty="0">
              <a:solidFill>
                <a:srgbClr val="FF0000"/>
              </a:solidFill>
              <a:latin typeface="Georgia" charset="0"/>
              <a:ea typeface="ＭＳ Ｐゴシック" charset="0"/>
              <a:cs typeface="Arial" charset="0"/>
            </a:endParaRPr>
          </a:p>
        </p:txBody>
      </p:sp>
      <p:cxnSp>
        <p:nvCxnSpPr>
          <p:cNvPr id="16" name="直線單箭頭接點 4128"/>
          <p:cNvCxnSpPr/>
          <p:nvPr/>
        </p:nvCxnSpPr>
        <p:spPr>
          <a:xfrm>
            <a:off x="1460500" y="2324100"/>
            <a:ext cx="228600" cy="3898900"/>
          </a:xfrm>
          <a:prstGeom prst="straightConnector1">
            <a:avLst/>
          </a:prstGeom>
          <a:ln w="76200" cmpd="sng">
            <a:solidFill>
              <a:srgbClr val="85E37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841499" y="6410523"/>
            <a:ext cx="56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008000"/>
                </a:solidFill>
                <a:latin typeface="Georgia" pitchFamily="18" charset="0"/>
              </a:rPr>
              <a:t>comb. band (both freq. &amp; intensity increases). </a:t>
            </a:r>
            <a:r>
              <a:rPr lang="en-US" altLang="zh-TW" sz="1400" b="1" dirty="0" err="1" smtClean="0">
                <a:solidFill>
                  <a:srgbClr val="008000"/>
                </a:solidFill>
                <a:latin typeface="Georgia" pitchFamily="18" charset="0"/>
              </a:rPr>
              <a:t>Int</a:t>
            </a:r>
            <a:r>
              <a:rPr lang="en-US" altLang="zh-TW" sz="1400" b="1" dirty="0" smtClean="0">
                <a:solidFill>
                  <a:srgbClr val="008000"/>
                </a:solidFill>
                <a:latin typeface="Georgia" pitchFamily="18" charset="0"/>
              </a:rPr>
              <a:t> &gt;&gt; </a:t>
            </a:r>
            <a:r>
              <a:rPr lang="en-US" altLang="zh-TW" sz="1400" b="1" dirty="0" err="1" smtClean="0">
                <a:solidFill>
                  <a:srgbClr val="DD30E3"/>
                </a:solidFill>
                <a:latin typeface="Georgia" pitchFamily="18" charset="0"/>
              </a:rPr>
              <a:t>Int</a:t>
            </a:r>
            <a:endParaRPr lang="en-US" altLang="zh-TW" sz="1400" b="1" dirty="0" smtClean="0">
              <a:solidFill>
                <a:srgbClr val="DD30E3"/>
              </a:solidFill>
              <a:latin typeface="Georgia" pitchFamily="18" charset="0"/>
            </a:endParaRPr>
          </a:p>
        </p:txBody>
      </p:sp>
      <p:cxnSp>
        <p:nvCxnSpPr>
          <p:cNvPr id="18" name="直線單箭頭接點 4128"/>
          <p:cNvCxnSpPr/>
          <p:nvPr/>
        </p:nvCxnSpPr>
        <p:spPr>
          <a:xfrm>
            <a:off x="5715000" y="2273300"/>
            <a:ext cx="228600" cy="3898900"/>
          </a:xfrm>
          <a:prstGeom prst="straightConnector1">
            <a:avLst/>
          </a:prstGeom>
          <a:ln w="76200" cmpd="sng">
            <a:solidFill>
              <a:srgbClr val="85E37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30"/>
          <p:cNvSpPr/>
          <p:nvPr/>
        </p:nvSpPr>
        <p:spPr>
          <a:xfrm rot="5400000">
            <a:off x="7557632" y="5276323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331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3776663" y="3105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1800"/>
          </a:p>
        </p:txBody>
      </p:sp>
      <p:sp>
        <p:nvSpPr>
          <p:cNvPr id="26626" name="Rectangle 21"/>
          <p:cNvSpPr>
            <a:spLocks noGrp="1" noChangeArrowheads="1"/>
          </p:cNvSpPr>
          <p:nvPr>
            <p:ph type="title"/>
          </p:nvPr>
        </p:nvSpPr>
        <p:spPr>
          <a:xfrm>
            <a:off x="787400" y="196850"/>
            <a:ext cx="7747000" cy="841375"/>
          </a:xfrm>
        </p:spPr>
        <p:txBody>
          <a:bodyPr/>
          <a:lstStyle/>
          <a:p>
            <a:pPr eaLnBrk="1" hangingPunct="1"/>
            <a:r>
              <a:rPr lang="en-US" sz="3600" b="1" i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Fermi Resonance in </a:t>
            </a:r>
            <a:r>
              <a:rPr lang="en-US" altLang="zh-TW" sz="36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H</a:t>
            </a:r>
            <a:r>
              <a:rPr lang="en-US" altLang="zh-TW" sz="3600" b="1" baseline="-25000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3</a:t>
            </a:r>
            <a:r>
              <a:rPr lang="en-US" altLang="zh-TW" sz="3600" b="1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O</a:t>
            </a:r>
            <a:r>
              <a:rPr lang="en-US" altLang="zh-TW" sz="3600" b="1" baseline="30000" dirty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+</a:t>
            </a:r>
            <a:r>
              <a:rPr lang="en-US" altLang="zh-TW" sz="3600" b="1" baseline="3000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…</a:t>
            </a:r>
            <a:r>
              <a:rPr lang="en-US" altLang="zh-TW" sz="3600" b="1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RG</a:t>
            </a:r>
            <a:r>
              <a:rPr lang="en-US" altLang="zh-TW" sz="3600" b="1" i="1" baseline="-2500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3</a:t>
            </a:r>
            <a:endParaRPr lang="en-US" sz="3600" b="1" i="1" dirty="0">
              <a:solidFill>
                <a:srgbClr val="FF0000"/>
              </a:solidFill>
              <a:latin typeface="Georgia" charset="0"/>
              <a:ea typeface="ＭＳ Ｐゴシック" charset="0"/>
              <a:cs typeface="Arial" charset="0"/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2739340" y="6109029"/>
            <a:ext cx="5400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2411003" y="4706549"/>
            <a:ext cx="540000" cy="0"/>
          </a:xfrm>
          <a:prstGeom prst="line">
            <a:avLst/>
          </a:prstGeom>
          <a:ln w="28575" cmpd="sng">
            <a:solidFill>
              <a:srgbClr val="FC06F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975285" y="4706549"/>
            <a:ext cx="540000" cy="0"/>
          </a:xfrm>
          <a:prstGeom prst="line">
            <a:avLst/>
          </a:prstGeom>
          <a:ln w="28575" cmpd="sng">
            <a:solidFill>
              <a:srgbClr val="FC06F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5362821" y="6112684"/>
            <a:ext cx="5400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2046618" y="5883856"/>
            <a:ext cx="77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&lt;b</a:t>
            </a:r>
            <a:r>
              <a:rPr lang="en-US" altLang="zh-TW" sz="16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TW" sz="16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93884" y="5864806"/>
            <a:ext cx="977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|s</a:t>
            </a:r>
            <a:r>
              <a:rPr lang="en-US" altLang="zh-TW" sz="16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1600" baseline="-25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245017" y="5782901"/>
            <a:ext cx="822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|0</a:t>
            </a:r>
            <a:r>
              <a:rPr lang="en-US" altLang="zh-TW" sz="14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TW" sz="14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0&gt;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20083" y="4394469"/>
            <a:ext cx="822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400" dirty="0" smtClean="0">
                <a:solidFill>
                  <a:srgbClr val="FC06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altLang="zh-TW" sz="1400" baseline="-25000" dirty="0" smtClean="0">
                <a:solidFill>
                  <a:srgbClr val="FC06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FC06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1|</a:t>
            </a:r>
            <a:endParaRPr lang="en-US" altLang="zh-TW" sz="1400" dirty="0">
              <a:solidFill>
                <a:srgbClr val="FC06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61949" y="4394469"/>
            <a:ext cx="822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400" dirty="0" smtClean="0">
                <a:solidFill>
                  <a:srgbClr val="FC06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&lt;1</a:t>
            </a:r>
            <a:r>
              <a:rPr lang="en-US" altLang="zh-TW" sz="1400" baseline="-25000" dirty="0" smtClean="0">
                <a:solidFill>
                  <a:srgbClr val="FC06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FC06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0|</a:t>
            </a:r>
            <a:endParaRPr lang="en-US" altLang="zh-TW" sz="1400" dirty="0">
              <a:solidFill>
                <a:srgbClr val="FC06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718335" y="5782901"/>
            <a:ext cx="822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altLang="zh-TW" sz="14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TW" sz="14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987111" y="2202342"/>
            <a:ext cx="1261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 smtClean="0">
                <a:latin typeface="Times New Roman" pitchFamily="18" charset="0"/>
                <a:cs typeface="Times New Roman" pitchFamily="18" charset="0"/>
              </a:rPr>
              <a:t>33</a:t>
            </a:r>
            <a:r>
              <a:rPr lang="en-US" altLang="zh-TW" sz="1800" b="1" baseline="30000" dirty="0" smtClean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TW" sz="1800" b="1" dirty="0" smtClean="0">
                <a:latin typeface="Times New Roman" pitchFamily="18" charset="0"/>
                <a:cs typeface="Times New Roman" pitchFamily="18" charset="0"/>
              </a:rPr>
              <a:t>42 cm</a:t>
            </a:r>
            <a:r>
              <a:rPr lang="en-US" altLang="zh-TW" sz="1800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endParaRPr lang="zh-TW" altLang="en-US" sz="1800" b="1" baseline="30000" dirty="0"/>
          </a:p>
        </p:txBody>
      </p:sp>
      <p:grpSp>
        <p:nvGrpSpPr>
          <p:cNvPr id="64" name="Group 298"/>
          <p:cNvGrpSpPr/>
          <p:nvPr/>
        </p:nvGrpSpPr>
        <p:grpSpPr>
          <a:xfrm>
            <a:off x="7039033" y="2667640"/>
            <a:ext cx="1722918" cy="1389478"/>
            <a:chOff x="3465755" y="4323561"/>
            <a:chExt cx="1722918" cy="1389478"/>
          </a:xfrm>
        </p:grpSpPr>
        <p:grpSp>
          <p:nvGrpSpPr>
            <p:cNvPr id="65" name="Group 205"/>
            <p:cNvGrpSpPr/>
            <p:nvPr/>
          </p:nvGrpSpPr>
          <p:grpSpPr>
            <a:xfrm>
              <a:off x="3465755" y="4323561"/>
              <a:ext cx="1593966" cy="1389478"/>
              <a:chOff x="650112" y="2563177"/>
              <a:chExt cx="1593966" cy="1389478"/>
            </a:xfrm>
          </p:grpSpPr>
          <p:sp>
            <p:nvSpPr>
              <p:cNvPr id="68" name="Flowchart: Connector 206"/>
              <p:cNvSpPr/>
              <p:nvPr/>
            </p:nvSpPr>
            <p:spPr>
              <a:xfrm>
                <a:off x="1384785" y="285873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69" name="Straight Connector 207"/>
              <p:cNvCxnSpPr/>
              <p:nvPr/>
            </p:nvCxnSpPr>
            <p:spPr>
              <a:xfrm>
                <a:off x="1472537" y="2563177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208"/>
              <p:cNvCxnSpPr/>
              <p:nvPr/>
            </p:nvCxnSpPr>
            <p:spPr>
              <a:xfrm>
                <a:off x="1472537" y="3029612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lowchart: Connector 209"/>
              <p:cNvSpPr/>
              <p:nvPr/>
            </p:nvSpPr>
            <p:spPr>
              <a:xfrm>
                <a:off x="1317830" y="3324140"/>
                <a:ext cx="330718" cy="32804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72" name="Flowchart: Connector 210"/>
              <p:cNvSpPr/>
              <p:nvPr/>
            </p:nvSpPr>
            <p:spPr>
              <a:xfrm rot="14601146">
                <a:off x="931486" y="3661115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73" name="Straight Connector 211"/>
              <p:cNvCxnSpPr/>
              <p:nvPr/>
            </p:nvCxnSpPr>
            <p:spPr>
              <a:xfrm rot="14601146">
                <a:off x="793275" y="3701797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212"/>
              <p:cNvCxnSpPr/>
              <p:nvPr/>
            </p:nvCxnSpPr>
            <p:spPr>
              <a:xfrm rot="14601146">
                <a:off x="1210166" y="3492600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Flowchart: Connector 213"/>
              <p:cNvSpPr/>
              <p:nvPr/>
            </p:nvSpPr>
            <p:spPr>
              <a:xfrm rot="7640073">
                <a:off x="1838909" y="371562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76" name="Straight Connector 214"/>
              <p:cNvCxnSpPr/>
              <p:nvPr/>
            </p:nvCxnSpPr>
            <p:spPr>
              <a:xfrm rot="7640073">
                <a:off x="2100916" y="3809492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215"/>
              <p:cNvCxnSpPr/>
              <p:nvPr/>
            </p:nvCxnSpPr>
            <p:spPr>
              <a:xfrm rot="7640073">
                <a:off x="1730050" y="3526614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273"/>
            <p:cNvCxnSpPr/>
            <p:nvPr/>
          </p:nvCxnSpPr>
          <p:spPr>
            <a:xfrm rot="9150105" flipH="1">
              <a:off x="3857121" y="5340174"/>
              <a:ext cx="24244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277"/>
            <p:cNvCxnSpPr/>
            <p:nvPr/>
          </p:nvCxnSpPr>
          <p:spPr>
            <a:xfrm rot="13079690" flipH="1">
              <a:off x="4789690" y="5682142"/>
              <a:ext cx="398983" cy="18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319"/>
          <p:cNvGrpSpPr/>
          <p:nvPr/>
        </p:nvGrpSpPr>
        <p:grpSpPr>
          <a:xfrm>
            <a:off x="6917798" y="1354437"/>
            <a:ext cx="1845730" cy="1389478"/>
            <a:chOff x="6222417" y="4238419"/>
            <a:chExt cx="1845730" cy="1389478"/>
          </a:xfrm>
        </p:grpSpPr>
        <p:grpSp>
          <p:nvGrpSpPr>
            <p:cNvPr id="79" name="Group 216"/>
            <p:cNvGrpSpPr/>
            <p:nvPr/>
          </p:nvGrpSpPr>
          <p:grpSpPr>
            <a:xfrm>
              <a:off x="6340294" y="4238419"/>
              <a:ext cx="1593966" cy="1389478"/>
              <a:chOff x="650112" y="2563177"/>
              <a:chExt cx="1593966" cy="1389478"/>
            </a:xfrm>
          </p:grpSpPr>
          <p:sp>
            <p:nvSpPr>
              <p:cNvPr id="83" name="Flowchart: Connector 217"/>
              <p:cNvSpPr/>
              <p:nvPr/>
            </p:nvSpPr>
            <p:spPr>
              <a:xfrm>
                <a:off x="1384785" y="285873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84" name="Straight Connector 218"/>
              <p:cNvCxnSpPr/>
              <p:nvPr/>
            </p:nvCxnSpPr>
            <p:spPr>
              <a:xfrm>
                <a:off x="1472537" y="2563177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219"/>
              <p:cNvCxnSpPr/>
              <p:nvPr/>
            </p:nvCxnSpPr>
            <p:spPr>
              <a:xfrm>
                <a:off x="1472537" y="3029612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Flowchart: Connector 220"/>
              <p:cNvSpPr/>
              <p:nvPr/>
            </p:nvSpPr>
            <p:spPr>
              <a:xfrm>
                <a:off x="1317830" y="3324140"/>
                <a:ext cx="330718" cy="32804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87" name="Flowchart: Connector 221"/>
              <p:cNvSpPr/>
              <p:nvPr/>
            </p:nvSpPr>
            <p:spPr>
              <a:xfrm rot="14601146">
                <a:off x="931486" y="3661115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88" name="Straight Connector 222"/>
              <p:cNvCxnSpPr/>
              <p:nvPr/>
            </p:nvCxnSpPr>
            <p:spPr>
              <a:xfrm rot="14601146">
                <a:off x="793275" y="3701797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223"/>
              <p:cNvCxnSpPr/>
              <p:nvPr/>
            </p:nvCxnSpPr>
            <p:spPr>
              <a:xfrm rot="14601146">
                <a:off x="1210166" y="3492600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owchart: Connector 224"/>
              <p:cNvSpPr/>
              <p:nvPr/>
            </p:nvSpPr>
            <p:spPr>
              <a:xfrm rot="7640073">
                <a:off x="1838909" y="371562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91" name="Straight Connector 225"/>
              <p:cNvCxnSpPr/>
              <p:nvPr/>
            </p:nvCxnSpPr>
            <p:spPr>
              <a:xfrm rot="7640073">
                <a:off x="2100916" y="3809492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226"/>
              <p:cNvCxnSpPr/>
              <p:nvPr/>
            </p:nvCxnSpPr>
            <p:spPr>
              <a:xfrm rot="7640073">
                <a:off x="1730050" y="3526614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Arrow Connector 295"/>
            <p:cNvCxnSpPr/>
            <p:nvPr/>
          </p:nvCxnSpPr>
          <p:spPr>
            <a:xfrm>
              <a:off x="7231983" y="4705450"/>
              <a:ext cx="0" cy="18542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296"/>
            <p:cNvCxnSpPr/>
            <p:nvPr/>
          </p:nvCxnSpPr>
          <p:spPr>
            <a:xfrm rot="13079690" flipH="1">
              <a:off x="7669164" y="5623713"/>
              <a:ext cx="398983" cy="18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297"/>
            <p:cNvCxnSpPr/>
            <p:nvPr/>
          </p:nvCxnSpPr>
          <p:spPr>
            <a:xfrm rot="20062126" flipH="1">
              <a:off x="6222417" y="5505990"/>
              <a:ext cx="398983" cy="18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矩形 92"/>
          <p:cNvSpPr/>
          <p:nvPr/>
        </p:nvSpPr>
        <p:spPr>
          <a:xfrm>
            <a:off x="6932023" y="2818244"/>
            <a:ext cx="77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sz="1600" i="1" dirty="0">
                <a:solidFill>
                  <a:srgbClr val="0000FF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932023" y="1548244"/>
            <a:ext cx="77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sz="1600" i="1" dirty="0">
                <a:solidFill>
                  <a:srgbClr val="0000FF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9" name="Group 318"/>
          <p:cNvGrpSpPr/>
          <p:nvPr/>
        </p:nvGrpSpPr>
        <p:grpSpPr>
          <a:xfrm>
            <a:off x="7048370" y="4478535"/>
            <a:ext cx="1593966" cy="1389478"/>
            <a:chOff x="558827" y="4297801"/>
            <a:chExt cx="1593966" cy="1389478"/>
          </a:xfrm>
        </p:grpSpPr>
        <p:cxnSp>
          <p:nvCxnSpPr>
            <p:cNvPr id="150" name="Straight Arrow Connector 250"/>
            <p:cNvCxnSpPr/>
            <p:nvPr/>
          </p:nvCxnSpPr>
          <p:spPr>
            <a:xfrm rot="19890822" flipH="1">
              <a:off x="572733" y="5523181"/>
              <a:ext cx="24244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317"/>
            <p:cNvGrpSpPr/>
            <p:nvPr/>
          </p:nvGrpSpPr>
          <p:grpSpPr>
            <a:xfrm>
              <a:off x="558827" y="4297801"/>
              <a:ext cx="1593966" cy="1389478"/>
              <a:chOff x="558827" y="4297801"/>
              <a:chExt cx="1593966" cy="1389478"/>
            </a:xfrm>
          </p:grpSpPr>
          <p:cxnSp>
            <p:nvCxnSpPr>
              <p:cNvPr id="152" name="Straight Arrow Connector 248"/>
              <p:cNvCxnSpPr/>
              <p:nvPr/>
            </p:nvCxnSpPr>
            <p:spPr>
              <a:xfrm rot="5400000" flipH="1">
                <a:off x="1313104" y="4462902"/>
                <a:ext cx="24244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3" name="Group 316"/>
              <p:cNvGrpSpPr/>
              <p:nvPr/>
            </p:nvGrpSpPr>
            <p:grpSpPr>
              <a:xfrm>
                <a:off x="558827" y="4297801"/>
                <a:ext cx="1593966" cy="1389478"/>
                <a:chOff x="558827" y="4297801"/>
                <a:chExt cx="1593966" cy="1389478"/>
              </a:xfrm>
            </p:grpSpPr>
            <p:cxnSp>
              <p:nvCxnSpPr>
                <p:cNvPr id="154" name="Straight Arrow Connector 251"/>
                <p:cNvCxnSpPr/>
                <p:nvPr/>
              </p:nvCxnSpPr>
              <p:spPr>
                <a:xfrm rot="13131862" flipH="1">
                  <a:off x="1897395" y="5636715"/>
                  <a:ext cx="242447" cy="0"/>
                </a:xfrm>
                <a:prstGeom prst="straightConnector1">
                  <a:avLst/>
                </a:prstGeom>
                <a:ln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5" name="Group 194"/>
                <p:cNvGrpSpPr/>
                <p:nvPr/>
              </p:nvGrpSpPr>
              <p:grpSpPr>
                <a:xfrm>
                  <a:off x="558827" y="4297801"/>
                  <a:ext cx="1593966" cy="1389478"/>
                  <a:chOff x="650112" y="2563177"/>
                  <a:chExt cx="1593966" cy="1389478"/>
                </a:xfrm>
              </p:grpSpPr>
              <p:sp>
                <p:nvSpPr>
                  <p:cNvPr id="156" name="Flowchart: Connector 195"/>
                  <p:cNvSpPr/>
                  <p:nvPr/>
                </p:nvSpPr>
                <p:spPr>
                  <a:xfrm>
                    <a:off x="1384785" y="2858738"/>
                    <a:ext cx="157016" cy="170874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FF"/>
                      </a:solidFill>
                    </a:endParaRPr>
                  </a:p>
                </p:txBody>
              </p:sp>
              <p:cxnSp>
                <p:nvCxnSpPr>
                  <p:cNvPr id="157" name="Straight Connector 196"/>
                  <p:cNvCxnSpPr/>
                  <p:nvPr/>
                </p:nvCxnSpPr>
                <p:spPr>
                  <a:xfrm>
                    <a:off x="1472537" y="2563177"/>
                    <a:ext cx="0" cy="286325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97"/>
                  <p:cNvCxnSpPr/>
                  <p:nvPr/>
                </p:nvCxnSpPr>
                <p:spPr>
                  <a:xfrm>
                    <a:off x="1472537" y="3029612"/>
                    <a:ext cx="0" cy="286325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Flowchart: Connector 198"/>
                  <p:cNvSpPr/>
                  <p:nvPr/>
                </p:nvSpPr>
                <p:spPr>
                  <a:xfrm>
                    <a:off x="1317830" y="3324140"/>
                    <a:ext cx="330718" cy="32804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160" name="Flowchart: Connector 199"/>
                  <p:cNvSpPr/>
                  <p:nvPr/>
                </p:nvSpPr>
                <p:spPr>
                  <a:xfrm rot="14601146">
                    <a:off x="931486" y="3661115"/>
                    <a:ext cx="157016" cy="170874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FF"/>
                      </a:solidFill>
                    </a:endParaRPr>
                  </a:p>
                </p:txBody>
              </p:sp>
              <p:cxnSp>
                <p:nvCxnSpPr>
                  <p:cNvPr id="161" name="Straight Connector 200"/>
                  <p:cNvCxnSpPr/>
                  <p:nvPr/>
                </p:nvCxnSpPr>
                <p:spPr>
                  <a:xfrm rot="14601146">
                    <a:off x="793275" y="3701797"/>
                    <a:ext cx="0" cy="286325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201"/>
                  <p:cNvCxnSpPr/>
                  <p:nvPr/>
                </p:nvCxnSpPr>
                <p:spPr>
                  <a:xfrm rot="14601146">
                    <a:off x="1210166" y="3492600"/>
                    <a:ext cx="0" cy="286325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Flowchart: Connector 202"/>
                  <p:cNvSpPr/>
                  <p:nvPr/>
                </p:nvSpPr>
                <p:spPr>
                  <a:xfrm rot="7640073">
                    <a:off x="1838909" y="3715628"/>
                    <a:ext cx="157016" cy="170874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FF"/>
                      </a:solidFill>
                    </a:endParaRPr>
                  </a:p>
                </p:txBody>
              </p:sp>
              <p:cxnSp>
                <p:nvCxnSpPr>
                  <p:cNvPr id="164" name="Straight Connector 203"/>
                  <p:cNvCxnSpPr/>
                  <p:nvPr/>
                </p:nvCxnSpPr>
                <p:spPr>
                  <a:xfrm rot="7640073">
                    <a:off x="2100916" y="3809492"/>
                    <a:ext cx="0" cy="286325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204"/>
                  <p:cNvCxnSpPr/>
                  <p:nvPr/>
                </p:nvCxnSpPr>
                <p:spPr>
                  <a:xfrm rot="7640073">
                    <a:off x="1730050" y="3526614"/>
                    <a:ext cx="0" cy="286325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166" name="矩形 165"/>
          <p:cNvSpPr/>
          <p:nvPr/>
        </p:nvSpPr>
        <p:spPr>
          <a:xfrm>
            <a:off x="6932023" y="4812144"/>
            <a:ext cx="753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1600" i="1" dirty="0" smtClean="0">
                <a:solidFill>
                  <a:srgbClr val="0000FF"/>
                </a:solidFill>
                <a:latin typeface="Times"/>
                <a:cs typeface="Times"/>
              </a:rPr>
              <a:t>a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7" name="Group 173"/>
          <p:cNvGrpSpPr/>
          <p:nvPr/>
        </p:nvGrpSpPr>
        <p:grpSpPr>
          <a:xfrm>
            <a:off x="255019" y="2760760"/>
            <a:ext cx="1593966" cy="1522001"/>
            <a:chOff x="4116967" y="2297349"/>
            <a:chExt cx="1593966" cy="1522001"/>
          </a:xfrm>
        </p:grpSpPr>
        <p:grpSp>
          <p:nvGrpSpPr>
            <p:cNvPr id="168" name="Group 159"/>
            <p:cNvGrpSpPr/>
            <p:nvPr/>
          </p:nvGrpSpPr>
          <p:grpSpPr>
            <a:xfrm>
              <a:off x="4116967" y="2297349"/>
              <a:ext cx="1593966" cy="1389478"/>
              <a:chOff x="650112" y="2563177"/>
              <a:chExt cx="1593966" cy="1389478"/>
            </a:xfrm>
          </p:grpSpPr>
          <p:sp>
            <p:nvSpPr>
              <p:cNvPr id="171" name="Flowchart: Connector 160"/>
              <p:cNvSpPr/>
              <p:nvPr/>
            </p:nvSpPr>
            <p:spPr>
              <a:xfrm>
                <a:off x="1384785" y="285873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2" name="Straight Connector 161"/>
              <p:cNvCxnSpPr/>
              <p:nvPr/>
            </p:nvCxnSpPr>
            <p:spPr>
              <a:xfrm>
                <a:off x="1472537" y="2563177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62"/>
              <p:cNvCxnSpPr/>
              <p:nvPr/>
            </p:nvCxnSpPr>
            <p:spPr>
              <a:xfrm>
                <a:off x="1472537" y="3029612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Flowchart: Connector 163"/>
              <p:cNvSpPr/>
              <p:nvPr/>
            </p:nvSpPr>
            <p:spPr>
              <a:xfrm>
                <a:off x="1317830" y="3324140"/>
                <a:ext cx="330718" cy="32804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64"/>
              <p:cNvSpPr/>
              <p:nvPr/>
            </p:nvSpPr>
            <p:spPr>
              <a:xfrm rot="14601146">
                <a:off x="931486" y="3661115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6" name="Straight Connector 165"/>
              <p:cNvCxnSpPr/>
              <p:nvPr/>
            </p:nvCxnSpPr>
            <p:spPr>
              <a:xfrm rot="14601146">
                <a:off x="793275" y="3701797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66"/>
              <p:cNvCxnSpPr/>
              <p:nvPr/>
            </p:nvCxnSpPr>
            <p:spPr>
              <a:xfrm rot="14601146">
                <a:off x="1210166" y="3492600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Flowchart: Connector 167"/>
              <p:cNvSpPr/>
              <p:nvPr/>
            </p:nvSpPr>
            <p:spPr>
              <a:xfrm rot="7640073">
                <a:off x="1838909" y="371562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68"/>
              <p:cNvCxnSpPr/>
              <p:nvPr/>
            </p:nvCxnSpPr>
            <p:spPr>
              <a:xfrm rot="7640073">
                <a:off x="2100916" y="3809492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69"/>
              <p:cNvCxnSpPr/>
              <p:nvPr/>
            </p:nvCxnSpPr>
            <p:spPr>
              <a:xfrm rot="7640073">
                <a:off x="1730050" y="3526614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9" name="Straight Arrow Connector 170"/>
            <p:cNvCxnSpPr/>
            <p:nvPr/>
          </p:nvCxnSpPr>
          <p:spPr>
            <a:xfrm rot="14172482" flipH="1">
              <a:off x="4450654" y="3662737"/>
              <a:ext cx="242447" cy="0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71"/>
            <p:cNvCxnSpPr/>
            <p:nvPr/>
          </p:nvCxnSpPr>
          <p:spPr>
            <a:xfrm rot="18404535" flipH="1">
              <a:off x="5145114" y="3698127"/>
              <a:ext cx="242447" cy="0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269"/>
          <p:cNvGrpSpPr/>
          <p:nvPr/>
        </p:nvGrpSpPr>
        <p:grpSpPr>
          <a:xfrm>
            <a:off x="276142" y="4157760"/>
            <a:ext cx="1593966" cy="1523033"/>
            <a:chOff x="6364485" y="2405799"/>
            <a:chExt cx="1593966" cy="1523033"/>
          </a:xfrm>
        </p:grpSpPr>
        <p:grpSp>
          <p:nvGrpSpPr>
            <p:cNvPr id="182" name="Group 183"/>
            <p:cNvGrpSpPr/>
            <p:nvPr/>
          </p:nvGrpSpPr>
          <p:grpSpPr>
            <a:xfrm>
              <a:off x="6364485" y="2405799"/>
              <a:ext cx="1593966" cy="1389478"/>
              <a:chOff x="650112" y="2563177"/>
              <a:chExt cx="1593966" cy="1389478"/>
            </a:xfrm>
          </p:grpSpPr>
          <p:sp>
            <p:nvSpPr>
              <p:cNvPr id="186" name="Flowchart: Connector 184"/>
              <p:cNvSpPr/>
              <p:nvPr/>
            </p:nvSpPr>
            <p:spPr>
              <a:xfrm>
                <a:off x="1384785" y="285873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5"/>
              <p:cNvCxnSpPr/>
              <p:nvPr/>
            </p:nvCxnSpPr>
            <p:spPr>
              <a:xfrm>
                <a:off x="1472537" y="2563177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6"/>
              <p:cNvCxnSpPr/>
              <p:nvPr/>
            </p:nvCxnSpPr>
            <p:spPr>
              <a:xfrm>
                <a:off x="1472537" y="3029612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Flowchart: Connector 187"/>
              <p:cNvSpPr/>
              <p:nvPr/>
            </p:nvSpPr>
            <p:spPr>
              <a:xfrm>
                <a:off x="1317830" y="3324140"/>
                <a:ext cx="330718" cy="32804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8"/>
              <p:cNvSpPr/>
              <p:nvPr/>
            </p:nvSpPr>
            <p:spPr>
              <a:xfrm rot="14601146">
                <a:off x="931486" y="3661115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89"/>
              <p:cNvCxnSpPr/>
              <p:nvPr/>
            </p:nvCxnSpPr>
            <p:spPr>
              <a:xfrm rot="14601146">
                <a:off x="793275" y="3701797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0"/>
              <p:cNvCxnSpPr/>
              <p:nvPr/>
            </p:nvCxnSpPr>
            <p:spPr>
              <a:xfrm rot="14601146">
                <a:off x="1210166" y="3492600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Flowchart: Connector 191"/>
              <p:cNvSpPr/>
              <p:nvPr/>
            </p:nvSpPr>
            <p:spPr>
              <a:xfrm rot="7640073">
                <a:off x="1838909" y="371562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4" name="Straight Connector 192"/>
              <p:cNvCxnSpPr/>
              <p:nvPr/>
            </p:nvCxnSpPr>
            <p:spPr>
              <a:xfrm rot="7640073">
                <a:off x="2100916" y="3809492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3"/>
              <p:cNvCxnSpPr/>
              <p:nvPr/>
            </p:nvCxnSpPr>
            <p:spPr>
              <a:xfrm rot="7640073">
                <a:off x="1730050" y="3526614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3" name="Straight Arrow Connector 227"/>
            <p:cNvCxnSpPr/>
            <p:nvPr/>
          </p:nvCxnSpPr>
          <p:spPr>
            <a:xfrm flipH="1">
              <a:off x="6688274" y="2770634"/>
              <a:ext cx="410886" cy="496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230"/>
            <p:cNvCxnSpPr/>
            <p:nvPr/>
          </p:nvCxnSpPr>
          <p:spPr>
            <a:xfrm rot="3808945" flipH="1">
              <a:off x="6512927" y="3398772"/>
              <a:ext cx="242447" cy="0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231"/>
            <p:cNvCxnSpPr/>
            <p:nvPr/>
          </p:nvCxnSpPr>
          <p:spPr>
            <a:xfrm rot="18404535" flipH="1">
              <a:off x="7395021" y="3807609"/>
              <a:ext cx="242447" cy="0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矩形 195"/>
          <p:cNvSpPr/>
          <p:nvPr/>
        </p:nvSpPr>
        <p:spPr>
          <a:xfrm>
            <a:off x="1324898" y="3109218"/>
            <a:ext cx="77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TW" sz="1600" baseline="-250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sz="1600" i="1" dirty="0" smtClean="0">
                <a:solidFill>
                  <a:srgbClr val="FF02FB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FF02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1368715" y="4442718"/>
            <a:ext cx="77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TW" sz="1600" baseline="-250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sz="1600" i="1" dirty="0">
                <a:solidFill>
                  <a:srgbClr val="FF02FB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FF02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111750" y="3504092"/>
            <a:ext cx="13906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en-US" altLang="zh-TW" sz="2000" b="1" baseline="30000" dirty="0" smtClean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30 cm</a:t>
            </a:r>
            <a:r>
              <a:rPr lang="en-US" altLang="zh-TW" sz="2000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endParaRPr lang="zh-TW" altLang="en-US" sz="2000" b="1" baseline="30000" dirty="0"/>
          </a:p>
        </p:txBody>
      </p:sp>
      <p:grpSp>
        <p:nvGrpSpPr>
          <p:cNvPr id="26668" name="群組 26667"/>
          <p:cNvGrpSpPr/>
          <p:nvPr/>
        </p:nvGrpSpPr>
        <p:grpSpPr>
          <a:xfrm>
            <a:off x="2283777" y="3010757"/>
            <a:ext cx="4484992" cy="702944"/>
            <a:chOff x="2283777" y="2794857"/>
            <a:chExt cx="4484992" cy="702944"/>
          </a:xfrm>
        </p:grpSpPr>
        <p:cxnSp>
          <p:nvCxnSpPr>
            <p:cNvPr id="25" name="直線接點 24"/>
            <p:cNvCxnSpPr/>
            <p:nvPr/>
          </p:nvCxnSpPr>
          <p:spPr>
            <a:xfrm>
              <a:off x="5354598" y="3097642"/>
              <a:ext cx="540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H="1" flipV="1">
              <a:off x="4558971" y="2799301"/>
              <a:ext cx="806448" cy="30479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H="1">
              <a:off x="4558971" y="3110449"/>
              <a:ext cx="806448" cy="3873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4015670" y="3480657"/>
              <a:ext cx="216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>
              <a:off x="4224305" y="3480657"/>
              <a:ext cx="324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4022021" y="2794857"/>
              <a:ext cx="323999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4332255" y="2794857"/>
              <a:ext cx="216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692183" y="3050973"/>
              <a:ext cx="540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H="1">
              <a:off x="3219121" y="2799299"/>
              <a:ext cx="787398" cy="2603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 flipV="1">
              <a:off x="3225469" y="3065999"/>
              <a:ext cx="800100" cy="43180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5946444" y="2924531"/>
              <a:ext cx="8223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TW" sz="1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|1</a:t>
              </a:r>
              <a:r>
                <a:rPr lang="en-US" altLang="zh-TW" sz="1400" baseline="-250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altLang="zh-TW" sz="1400" baseline="-250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0&gt;</a:t>
              </a:r>
              <a:endPara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66" name="矩形 26665"/>
            <p:cNvSpPr/>
            <p:nvPr/>
          </p:nvSpPr>
          <p:spPr>
            <a:xfrm>
              <a:off x="2283777" y="2855268"/>
              <a:ext cx="3873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i="1" dirty="0">
                  <a:solidFill>
                    <a:srgbClr val="FF0000"/>
                  </a:solidFill>
                  <a:latin typeface="Times"/>
                  <a:cs typeface="Times"/>
                </a:rPr>
                <a:t>a</a:t>
              </a:r>
              <a:r>
                <a:rPr lang="en-US" altLang="zh-TW" sz="1600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669" name="群組 26668"/>
          <p:cNvGrpSpPr/>
          <p:nvPr/>
        </p:nvGrpSpPr>
        <p:grpSpPr>
          <a:xfrm>
            <a:off x="1966277" y="2521807"/>
            <a:ext cx="4992994" cy="1009858"/>
            <a:chOff x="1966277" y="2305907"/>
            <a:chExt cx="4992994" cy="1009858"/>
          </a:xfrm>
        </p:grpSpPr>
        <p:sp>
          <p:nvSpPr>
            <p:cNvPr id="52" name="矩形 51"/>
            <p:cNvSpPr/>
            <p:nvPr/>
          </p:nvSpPr>
          <p:spPr>
            <a:xfrm>
              <a:off x="6128479" y="2317045"/>
              <a:ext cx="8223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TW" sz="1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|0</a:t>
              </a:r>
              <a:r>
                <a:rPr lang="en-US" altLang="zh-TW" sz="1400" baseline="-250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altLang="zh-TW" sz="1400" baseline="-250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1&gt;</a:t>
              </a:r>
              <a:endPara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136946" y="2562580"/>
              <a:ext cx="8223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TW" sz="1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|0</a:t>
              </a:r>
              <a:r>
                <a:rPr lang="en-US" altLang="zh-TW" sz="1400" baseline="-250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TW" sz="1400" baseline="-250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0&gt;</a:t>
              </a:r>
              <a:endPara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直線接點 21"/>
            <p:cNvCxnSpPr/>
            <p:nvPr/>
          </p:nvCxnSpPr>
          <p:spPr>
            <a:xfrm>
              <a:off x="4333170" y="2305907"/>
              <a:ext cx="216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4541805" y="2305907"/>
              <a:ext cx="324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5097708" y="2663077"/>
              <a:ext cx="540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flipH="1" flipV="1">
              <a:off x="4863770" y="2318816"/>
              <a:ext cx="224385" cy="35349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4879981" y="2672313"/>
              <a:ext cx="225108" cy="64218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3755320" y="2305907"/>
              <a:ext cx="216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3963955" y="2305907"/>
              <a:ext cx="324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2411003" y="2906639"/>
              <a:ext cx="540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2975285" y="2906639"/>
              <a:ext cx="540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5656180" y="2665438"/>
              <a:ext cx="540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3514731" y="2306115"/>
              <a:ext cx="250488" cy="57658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H="1" flipV="1">
              <a:off x="3517570" y="2909366"/>
              <a:ext cx="266699" cy="4063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2226422" y="2528717"/>
              <a:ext cx="14308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&lt;0</a:t>
              </a:r>
              <a:r>
                <a:rPr lang="en-US" altLang="zh-TW" sz="1400" baseline="-25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2|,&lt;2</a:t>
              </a:r>
              <a:r>
                <a:rPr lang="en-US" altLang="zh-TW" sz="1400" baseline="-25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0|,&lt;11|</a:t>
              </a:r>
              <a:endPara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線接點 17"/>
            <p:cNvCxnSpPr/>
            <p:nvPr/>
          </p:nvCxnSpPr>
          <p:spPr>
            <a:xfrm>
              <a:off x="3768021" y="3296507"/>
              <a:ext cx="323999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4078255" y="3296507"/>
              <a:ext cx="150845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4333171" y="3296507"/>
              <a:ext cx="323999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4643405" y="3296507"/>
              <a:ext cx="216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矩形 213"/>
            <p:cNvSpPr/>
            <p:nvPr/>
          </p:nvSpPr>
          <p:spPr>
            <a:xfrm>
              <a:off x="1966277" y="2639368"/>
              <a:ext cx="4123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solidFill>
                    <a:srgbClr val="FF0000"/>
                  </a:solidFill>
                  <a:latin typeface="Times"/>
                  <a:cs typeface="Times"/>
                </a:rPr>
                <a:t>(</a:t>
              </a:r>
              <a:r>
                <a:rPr lang="en-US" altLang="zh-TW" sz="1600" i="1" dirty="0" smtClean="0">
                  <a:solidFill>
                    <a:srgbClr val="FF0000"/>
                  </a:solidFill>
                  <a:latin typeface="Times"/>
                  <a:cs typeface="Times"/>
                </a:rPr>
                <a:t>e</a:t>
              </a:r>
              <a:r>
                <a:rPr lang="en-US" altLang="zh-TW" sz="1600" dirty="0" smtClean="0">
                  <a:solidFill>
                    <a:srgbClr val="FF0000"/>
                  </a:solidFill>
                  <a:latin typeface="Times"/>
                  <a:cs typeface="Times"/>
                </a:rPr>
                <a:t>)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18" name="直線接點 217"/>
          <p:cNvCxnSpPr/>
          <p:nvPr/>
        </p:nvCxnSpPr>
        <p:spPr>
          <a:xfrm>
            <a:off x="2692183" y="3266873"/>
            <a:ext cx="540000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矩形 218"/>
          <p:cNvSpPr/>
          <p:nvPr/>
        </p:nvSpPr>
        <p:spPr>
          <a:xfrm>
            <a:off x="2220277" y="3071168"/>
            <a:ext cx="499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"/>
                <a:cs typeface="Times"/>
              </a:rPr>
              <a:t>(</a:t>
            </a:r>
            <a:r>
              <a:rPr lang="en-US" altLang="zh-TW" sz="1600" i="1" dirty="0" smtClean="0">
                <a:solidFill>
                  <a:srgbClr val="FF0000"/>
                </a:solidFill>
                <a:latin typeface="Times"/>
                <a:cs typeface="Times"/>
              </a:rPr>
              <a:t>a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600" dirty="0" smtClean="0">
                <a:solidFill>
                  <a:srgbClr val="FF0000"/>
                </a:solidFill>
                <a:latin typeface="Times"/>
                <a:cs typeface="Times"/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220" name="直線接點 219"/>
          <p:cNvCxnSpPr/>
          <p:nvPr/>
        </p:nvCxnSpPr>
        <p:spPr>
          <a:xfrm>
            <a:off x="2411003" y="3122539"/>
            <a:ext cx="540000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直線接點 220"/>
          <p:cNvCxnSpPr/>
          <p:nvPr/>
        </p:nvCxnSpPr>
        <p:spPr>
          <a:xfrm>
            <a:off x="2975285" y="3122539"/>
            <a:ext cx="540000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6422" y="2744617"/>
            <a:ext cx="1430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altLang="zh-TW" sz="1400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2|,&lt;2</a:t>
            </a:r>
            <a:r>
              <a:rPr lang="en-US" altLang="zh-TW" sz="1400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0|,&lt;11|</a:t>
            </a:r>
            <a:endParaRPr lang="en-US" altLang="zh-TW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1966277" y="2855268"/>
            <a:ext cx="412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Times"/>
                <a:cs typeface="Times"/>
              </a:rPr>
              <a:t>(</a:t>
            </a:r>
            <a:r>
              <a:rPr lang="en-US" altLang="zh-TW" sz="1600" i="1" dirty="0" smtClean="0">
                <a:solidFill>
                  <a:srgbClr val="FF0000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FF0000"/>
                </a:solidFill>
                <a:latin typeface="Times"/>
                <a:cs typeface="Times"/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224" name="直線接點 223"/>
          <p:cNvCxnSpPr/>
          <p:nvPr/>
        </p:nvCxnSpPr>
        <p:spPr>
          <a:xfrm>
            <a:off x="5367298" y="3313542"/>
            <a:ext cx="540000" cy="0"/>
          </a:xfrm>
          <a:prstGeom prst="line">
            <a:avLst/>
          </a:prstGeom>
          <a:ln w="28575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矩形 224"/>
          <p:cNvSpPr/>
          <p:nvPr/>
        </p:nvSpPr>
        <p:spPr>
          <a:xfrm>
            <a:off x="5959144" y="3140431"/>
            <a:ext cx="822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|1</a:t>
            </a:r>
            <a:r>
              <a:rPr lang="en-US" altLang="zh-TW" sz="14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TW" sz="14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0&gt;</a:t>
            </a:r>
            <a:endParaRPr lang="en-US" altLang="zh-TW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6141179" y="2532945"/>
            <a:ext cx="822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|0</a:t>
            </a:r>
            <a:r>
              <a:rPr lang="en-US" altLang="zh-TW" sz="14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TW" sz="14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1&gt;</a:t>
            </a:r>
            <a:endParaRPr lang="en-US" altLang="zh-TW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6149646" y="2778480"/>
            <a:ext cx="822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|0</a:t>
            </a:r>
            <a:r>
              <a:rPr lang="en-US" altLang="zh-TW" sz="14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4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0&gt;</a:t>
            </a:r>
            <a:endParaRPr lang="en-US" altLang="zh-TW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8" name="直線接點 227"/>
          <p:cNvCxnSpPr/>
          <p:nvPr/>
        </p:nvCxnSpPr>
        <p:spPr>
          <a:xfrm>
            <a:off x="5110408" y="2878977"/>
            <a:ext cx="540000" cy="0"/>
          </a:xfrm>
          <a:prstGeom prst="line">
            <a:avLst/>
          </a:prstGeom>
          <a:ln w="28575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直線接點 228"/>
          <p:cNvCxnSpPr/>
          <p:nvPr/>
        </p:nvCxnSpPr>
        <p:spPr>
          <a:xfrm>
            <a:off x="5668880" y="2881338"/>
            <a:ext cx="540000" cy="0"/>
          </a:xfrm>
          <a:prstGeom prst="line">
            <a:avLst/>
          </a:prstGeom>
          <a:ln w="28575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矩形 229"/>
          <p:cNvSpPr/>
          <p:nvPr/>
        </p:nvSpPr>
        <p:spPr>
          <a:xfrm>
            <a:off x="508000" y="1154592"/>
            <a:ext cx="6083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i="1" dirty="0" smtClean="0">
                <a:latin typeface="Times New Roman" pitchFamily="18" charset="0"/>
                <a:cs typeface="Times New Roman" pitchFamily="18" charset="0"/>
              </a:rPr>
              <a:t>FR in H</a:t>
            </a:r>
            <a:r>
              <a:rPr lang="en-US" altLang="zh-TW" sz="2000" b="1" i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000" b="1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000" b="1" i="1" baseline="30000" dirty="0" smtClean="0">
                <a:latin typeface="Times New Roman" pitchFamily="18" charset="0"/>
                <a:cs typeface="Times New Roman" pitchFamily="18" charset="0"/>
              </a:rPr>
              <a:t>+..</a:t>
            </a:r>
            <a:r>
              <a:rPr lang="en-US" altLang="zh-TW" sz="2000" b="1" i="1" dirty="0" smtClean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altLang="zh-TW" sz="2000" b="1" i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000" b="1" i="1" dirty="0" smtClean="0">
                <a:latin typeface="Times New Roman" pitchFamily="18" charset="0"/>
                <a:cs typeface="Times New Roman" pitchFamily="18" charset="0"/>
              </a:rPr>
              <a:t> can be approximated by two 2-level systems. From peak positions &amp; intensities, we can then extract coupling constants directly.</a:t>
            </a:r>
            <a:endParaRPr lang="zh-TW" altLang="en-US" sz="2000" b="1" i="1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5623877" y="2988618"/>
            <a:ext cx="499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00FF"/>
                </a:solidFill>
                <a:latin typeface="Times"/>
                <a:cs typeface="Times"/>
              </a:rPr>
              <a:t>(</a:t>
            </a:r>
            <a:r>
              <a:rPr lang="en-US" altLang="zh-TW" sz="1600" i="1" dirty="0" smtClean="0">
                <a:solidFill>
                  <a:srgbClr val="0000FF"/>
                </a:solidFill>
                <a:latin typeface="Times"/>
                <a:cs typeface="Times"/>
              </a:rPr>
              <a:t>a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600" dirty="0" smtClean="0">
                <a:solidFill>
                  <a:srgbClr val="0000FF"/>
                </a:solidFill>
                <a:latin typeface="Times"/>
                <a:cs typeface="Times"/>
              </a:rPr>
              <a:t>)</a:t>
            </a:r>
            <a:endParaRPr lang="zh-TW" altLang="en-US" sz="1600" dirty="0">
              <a:solidFill>
                <a:srgbClr val="0000FF"/>
              </a:solidFill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5839777" y="2544118"/>
            <a:ext cx="412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Times"/>
                <a:cs typeface="Times"/>
              </a:rPr>
              <a:t>(</a:t>
            </a:r>
            <a:r>
              <a:rPr lang="en-US" altLang="zh-TW" sz="1600" i="1" dirty="0" smtClean="0">
                <a:solidFill>
                  <a:srgbClr val="0000FF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0000FF"/>
                </a:solidFill>
                <a:latin typeface="Times"/>
                <a:cs typeface="Times"/>
              </a:rPr>
              <a:t>)</a:t>
            </a:r>
            <a:endParaRPr lang="zh-TW" altLang="en-US" sz="1600" dirty="0">
              <a:solidFill>
                <a:srgbClr val="0000FF"/>
              </a:solidFill>
            </a:endParaRP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94864"/>
            <a:ext cx="1044958" cy="126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" name="矩形 30"/>
          <p:cNvSpPr/>
          <p:nvPr/>
        </p:nvSpPr>
        <p:spPr>
          <a:xfrm rot="5400000">
            <a:off x="7557632" y="5276323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05964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1" grpId="0"/>
      <p:bldP spid="2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Understanding FR via a simple two-level system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74" y="1065440"/>
            <a:ext cx="1507902" cy="10013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1" y="1187624"/>
            <a:ext cx="3187208" cy="2759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97" y="3779854"/>
            <a:ext cx="1192262" cy="674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9" y="3779854"/>
            <a:ext cx="1293492" cy="776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6" y="4641713"/>
            <a:ext cx="3200586" cy="8971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6" y="5569464"/>
            <a:ext cx="3273325" cy="9092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255651" y="4414451"/>
            <a:ext cx="4429997" cy="1395771"/>
            <a:chOff x="4714002" y="5259174"/>
            <a:chExt cx="4429997" cy="139577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5"/>
            <a:stretch/>
          </p:blipFill>
          <p:spPr>
            <a:xfrm>
              <a:off x="5383368" y="5259174"/>
              <a:ext cx="3760631" cy="139577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33"/>
            <a:stretch/>
          </p:blipFill>
          <p:spPr>
            <a:xfrm>
              <a:off x="4714002" y="5259174"/>
              <a:ext cx="825321" cy="1395771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08" y="3604763"/>
            <a:ext cx="4693632" cy="1025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2191446"/>
            <a:ext cx="5346700" cy="812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42" y="5594864"/>
            <a:ext cx="1044958" cy="126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0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Reducing a 6x6 to two sets of 2x2 matrix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4651842" y="2751041"/>
            <a:ext cx="4429997" cy="1395771"/>
            <a:chOff x="4714002" y="5259174"/>
            <a:chExt cx="4429997" cy="1395771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5"/>
            <a:stretch/>
          </p:blipFill>
          <p:spPr>
            <a:xfrm>
              <a:off x="5383368" y="5259174"/>
              <a:ext cx="3760631" cy="1395771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33"/>
            <a:stretch/>
          </p:blipFill>
          <p:spPr>
            <a:xfrm>
              <a:off x="4714002" y="5259174"/>
              <a:ext cx="825321" cy="1395771"/>
            </a:xfrm>
            <a:prstGeom prst="rect">
              <a:avLst/>
            </a:prstGeom>
          </p:spPr>
        </p:pic>
      </p:grpSp>
      <p:pic>
        <p:nvPicPr>
          <p:cNvPr id="45" name="Picture 4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8" t="6281" r="5486" b="6956"/>
          <a:stretch/>
        </p:blipFill>
        <p:spPr>
          <a:xfrm>
            <a:off x="477307" y="3739883"/>
            <a:ext cx="1976101" cy="2882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72" y="1479216"/>
            <a:ext cx="6443856" cy="1562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02" y="4178268"/>
            <a:ext cx="3683000" cy="2413000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7" t="6372" r="3739" b="7392"/>
          <a:stretch/>
        </p:blipFill>
        <p:spPr>
          <a:xfrm>
            <a:off x="2532982" y="3739883"/>
            <a:ext cx="2178718" cy="28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3776663" y="3105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1800"/>
          </a:p>
        </p:txBody>
      </p:sp>
      <p:sp>
        <p:nvSpPr>
          <p:cNvPr id="26626" name="Rectangle 21"/>
          <p:cNvSpPr>
            <a:spLocks noGrp="1" noChangeArrowheads="1"/>
          </p:cNvSpPr>
          <p:nvPr>
            <p:ph type="title"/>
          </p:nvPr>
        </p:nvSpPr>
        <p:spPr>
          <a:xfrm>
            <a:off x="647700" y="171450"/>
            <a:ext cx="8153400" cy="841375"/>
          </a:xfrm>
        </p:spPr>
        <p:txBody>
          <a:bodyPr/>
          <a:lstStyle/>
          <a:p>
            <a:pPr eaLnBrk="1" hangingPunct="1"/>
            <a:r>
              <a:rPr lang="en-US" sz="3600" b="1" i="1" dirty="0" smtClean="0">
                <a:solidFill>
                  <a:srgbClr val="FF0000"/>
                </a:solidFill>
                <a:latin typeface="Georgia" charset="0"/>
                <a:ea typeface="ＭＳ Ｐゴシック" charset="0"/>
                <a:cs typeface="Georgia" charset="0"/>
              </a:rPr>
              <a:t>Comb. Band (hinder rot. &amp; bend)</a:t>
            </a:r>
            <a:endParaRPr lang="en-US" sz="3600" b="1" i="1" dirty="0">
              <a:solidFill>
                <a:srgbClr val="FF0000"/>
              </a:solidFill>
              <a:latin typeface="Georgia" charset="0"/>
              <a:ea typeface="ＭＳ Ｐゴシック" charset="0"/>
              <a:cs typeface="Arial" charset="0"/>
            </a:endParaRPr>
          </a:p>
        </p:txBody>
      </p:sp>
      <p:grpSp>
        <p:nvGrpSpPr>
          <p:cNvPr id="126" name="Group 301"/>
          <p:cNvGrpSpPr/>
          <p:nvPr/>
        </p:nvGrpSpPr>
        <p:grpSpPr>
          <a:xfrm>
            <a:off x="472450" y="1807010"/>
            <a:ext cx="1593966" cy="1491931"/>
            <a:chOff x="650112" y="2563177"/>
            <a:chExt cx="1593966" cy="1491931"/>
          </a:xfrm>
        </p:grpSpPr>
        <p:cxnSp>
          <p:nvCxnSpPr>
            <p:cNvPr id="127" name="Straight Arrow Connector 71"/>
            <p:cNvCxnSpPr/>
            <p:nvPr/>
          </p:nvCxnSpPr>
          <p:spPr>
            <a:xfrm flipH="1">
              <a:off x="1132474" y="2944175"/>
              <a:ext cx="242447" cy="0"/>
            </a:xfrm>
            <a:prstGeom prst="straightConnector1">
              <a:avLst/>
            </a:prstGeom>
            <a:ln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84"/>
            <p:cNvCxnSpPr/>
            <p:nvPr/>
          </p:nvCxnSpPr>
          <p:spPr>
            <a:xfrm rot="14601146" flipH="1">
              <a:off x="982774" y="3933885"/>
              <a:ext cx="242447" cy="0"/>
            </a:xfrm>
            <a:prstGeom prst="straightConnector1">
              <a:avLst/>
            </a:prstGeom>
            <a:ln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6"/>
            <p:cNvCxnSpPr/>
            <p:nvPr/>
          </p:nvCxnSpPr>
          <p:spPr>
            <a:xfrm rot="7640073" flipH="1">
              <a:off x="1923307" y="3634414"/>
              <a:ext cx="242447" cy="0"/>
            </a:xfrm>
            <a:prstGeom prst="straightConnector1">
              <a:avLst/>
            </a:prstGeom>
            <a:ln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82"/>
            <p:cNvGrpSpPr/>
            <p:nvPr/>
          </p:nvGrpSpPr>
          <p:grpSpPr>
            <a:xfrm>
              <a:off x="650112" y="2563177"/>
              <a:ext cx="1593966" cy="1389478"/>
              <a:chOff x="650112" y="2563177"/>
              <a:chExt cx="1593966" cy="1389478"/>
            </a:xfrm>
          </p:grpSpPr>
          <p:sp>
            <p:nvSpPr>
              <p:cNvPr id="131" name="Flowchart: Connector 70"/>
              <p:cNvSpPr/>
              <p:nvPr/>
            </p:nvSpPr>
            <p:spPr>
              <a:xfrm>
                <a:off x="1384785" y="285873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72"/>
              <p:cNvCxnSpPr/>
              <p:nvPr/>
            </p:nvCxnSpPr>
            <p:spPr>
              <a:xfrm>
                <a:off x="1472537" y="2563177"/>
                <a:ext cx="0" cy="286325"/>
              </a:xfrm>
              <a:prstGeom prst="line">
                <a:avLst/>
              </a:prstGeom>
              <a:ln w="12700">
                <a:solidFill>
                  <a:srgbClr val="008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73"/>
              <p:cNvCxnSpPr/>
              <p:nvPr/>
            </p:nvCxnSpPr>
            <p:spPr>
              <a:xfrm>
                <a:off x="1472537" y="3029612"/>
                <a:ext cx="0" cy="286325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Flowchart: Connector 74"/>
              <p:cNvSpPr/>
              <p:nvPr/>
            </p:nvSpPr>
            <p:spPr>
              <a:xfrm>
                <a:off x="1317830" y="3324140"/>
                <a:ext cx="330718" cy="32804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83"/>
              <p:cNvSpPr/>
              <p:nvPr/>
            </p:nvSpPr>
            <p:spPr>
              <a:xfrm rot="14601146">
                <a:off x="931486" y="3661115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Connector 85"/>
              <p:cNvCxnSpPr/>
              <p:nvPr/>
            </p:nvCxnSpPr>
            <p:spPr>
              <a:xfrm rot="14601146">
                <a:off x="793275" y="3701797"/>
                <a:ext cx="0" cy="286325"/>
              </a:xfrm>
              <a:prstGeom prst="line">
                <a:avLst/>
              </a:prstGeom>
              <a:ln w="12700">
                <a:solidFill>
                  <a:srgbClr val="008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86"/>
              <p:cNvCxnSpPr/>
              <p:nvPr/>
            </p:nvCxnSpPr>
            <p:spPr>
              <a:xfrm rot="14601146">
                <a:off x="1210166" y="3492600"/>
                <a:ext cx="0" cy="286325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Flowchart: Connector 125"/>
              <p:cNvSpPr/>
              <p:nvPr/>
            </p:nvSpPr>
            <p:spPr>
              <a:xfrm rot="7640073">
                <a:off x="1838909" y="371562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27"/>
              <p:cNvCxnSpPr/>
              <p:nvPr/>
            </p:nvCxnSpPr>
            <p:spPr>
              <a:xfrm rot="7640073">
                <a:off x="2100916" y="3809492"/>
                <a:ext cx="0" cy="286325"/>
              </a:xfrm>
              <a:prstGeom prst="line">
                <a:avLst/>
              </a:prstGeom>
              <a:ln w="12700">
                <a:solidFill>
                  <a:srgbClr val="008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28"/>
              <p:cNvCxnSpPr/>
              <p:nvPr/>
            </p:nvCxnSpPr>
            <p:spPr>
              <a:xfrm rot="7640073">
                <a:off x="1730050" y="3526614"/>
                <a:ext cx="0" cy="286325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" name="矩形 140"/>
          <p:cNvSpPr/>
          <p:nvPr/>
        </p:nvSpPr>
        <p:spPr>
          <a:xfrm>
            <a:off x="1397448" y="2182118"/>
            <a:ext cx="753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f</a:t>
            </a:r>
            <a:r>
              <a:rPr lang="en-US" altLang="zh-TW" sz="16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1600" i="1" dirty="0">
                <a:solidFill>
                  <a:srgbClr val="008000"/>
                </a:solidFill>
                <a:latin typeface="Times"/>
                <a:cs typeface="Times"/>
              </a:rPr>
              <a:t>a</a:t>
            </a:r>
            <a:r>
              <a:rPr lang="en-US" altLang="zh-TW" sz="1600" baseline="-25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42" name="Group 173"/>
          <p:cNvGrpSpPr/>
          <p:nvPr/>
        </p:nvGrpSpPr>
        <p:grpSpPr>
          <a:xfrm>
            <a:off x="2490219" y="1211360"/>
            <a:ext cx="1593966" cy="1522001"/>
            <a:chOff x="4116967" y="2297349"/>
            <a:chExt cx="1593966" cy="1522001"/>
          </a:xfrm>
        </p:grpSpPr>
        <p:grpSp>
          <p:nvGrpSpPr>
            <p:cNvPr id="143" name="Group 159"/>
            <p:cNvGrpSpPr/>
            <p:nvPr/>
          </p:nvGrpSpPr>
          <p:grpSpPr>
            <a:xfrm>
              <a:off x="4116967" y="2297349"/>
              <a:ext cx="1593966" cy="1389478"/>
              <a:chOff x="650112" y="2563177"/>
              <a:chExt cx="1593966" cy="1389478"/>
            </a:xfrm>
          </p:grpSpPr>
          <p:sp>
            <p:nvSpPr>
              <p:cNvPr id="146" name="Flowchart: Connector 160"/>
              <p:cNvSpPr/>
              <p:nvPr/>
            </p:nvSpPr>
            <p:spPr>
              <a:xfrm>
                <a:off x="1384785" y="285873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61"/>
              <p:cNvCxnSpPr/>
              <p:nvPr/>
            </p:nvCxnSpPr>
            <p:spPr>
              <a:xfrm>
                <a:off x="1472537" y="2563177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62"/>
              <p:cNvCxnSpPr/>
              <p:nvPr/>
            </p:nvCxnSpPr>
            <p:spPr>
              <a:xfrm>
                <a:off x="1472537" y="3029612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Flowchart: Connector 163"/>
              <p:cNvSpPr/>
              <p:nvPr/>
            </p:nvSpPr>
            <p:spPr>
              <a:xfrm>
                <a:off x="1317830" y="3324140"/>
                <a:ext cx="330718" cy="32804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lowchart: Connector 164"/>
              <p:cNvSpPr/>
              <p:nvPr/>
            </p:nvSpPr>
            <p:spPr>
              <a:xfrm rot="14601146">
                <a:off x="931486" y="3661115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0" name="Straight Connector 165"/>
              <p:cNvCxnSpPr/>
              <p:nvPr/>
            </p:nvCxnSpPr>
            <p:spPr>
              <a:xfrm rot="14601146">
                <a:off x="793275" y="3701797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166"/>
              <p:cNvCxnSpPr/>
              <p:nvPr/>
            </p:nvCxnSpPr>
            <p:spPr>
              <a:xfrm rot="14601146">
                <a:off x="1210166" y="3492600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Flowchart: Connector 167"/>
              <p:cNvSpPr/>
              <p:nvPr/>
            </p:nvSpPr>
            <p:spPr>
              <a:xfrm rot="7640073">
                <a:off x="1838909" y="371562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3" name="Straight Connector 168"/>
              <p:cNvCxnSpPr/>
              <p:nvPr/>
            </p:nvCxnSpPr>
            <p:spPr>
              <a:xfrm rot="7640073">
                <a:off x="2100916" y="3809492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169"/>
              <p:cNvCxnSpPr/>
              <p:nvPr/>
            </p:nvCxnSpPr>
            <p:spPr>
              <a:xfrm rot="7640073">
                <a:off x="1730050" y="3526614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Straight Arrow Connector 170"/>
            <p:cNvCxnSpPr/>
            <p:nvPr/>
          </p:nvCxnSpPr>
          <p:spPr>
            <a:xfrm rot="14172482" flipH="1">
              <a:off x="4450654" y="3662737"/>
              <a:ext cx="242447" cy="0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71"/>
            <p:cNvCxnSpPr/>
            <p:nvPr/>
          </p:nvCxnSpPr>
          <p:spPr>
            <a:xfrm rot="18404535" flipH="1">
              <a:off x="5145114" y="3698127"/>
              <a:ext cx="242447" cy="0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69"/>
          <p:cNvGrpSpPr/>
          <p:nvPr/>
        </p:nvGrpSpPr>
        <p:grpSpPr>
          <a:xfrm>
            <a:off x="2511342" y="2608360"/>
            <a:ext cx="1593966" cy="1523033"/>
            <a:chOff x="6364485" y="2405799"/>
            <a:chExt cx="1593966" cy="1523033"/>
          </a:xfrm>
        </p:grpSpPr>
        <p:grpSp>
          <p:nvGrpSpPr>
            <p:cNvPr id="206" name="Group 183"/>
            <p:cNvGrpSpPr/>
            <p:nvPr/>
          </p:nvGrpSpPr>
          <p:grpSpPr>
            <a:xfrm>
              <a:off x="6364485" y="2405799"/>
              <a:ext cx="1593966" cy="1389478"/>
              <a:chOff x="650112" y="2563177"/>
              <a:chExt cx="1593966" cy="1389478"/>
            </a:xfrm>
          </p:grpSpPr>
          <p:sp>
            <p:nvSpPr>
              <p:cNvPr id="210" name="Flowchart: Connector 184"/>
              <p:cNvSpPr/>
              <p:nvPr/>
            </p:nvSpPr>
            <p:spPr>
              <a:xfrm>
                <a:off x="1384785" y="285873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1" name="Straight Connector 185"/>
              <p:cNvCxnSpPr/>
              <p:nvPr/>
            </p:nvCxnSpPr>
            <p:spPr>
              <a:xfrm>
                <a:off x="1472537" y="2563177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186"/>
              <p:cNvCxnSpPr/>
              <p:nvPr/>
            </p:nvCxnSpPr>
            <p:spPr>
              <a:xfrm>
                <a:off x="1472537" y="3029612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Flowchart: Connector 187"/>
              <p:cNvSpPr/>
              <p:nvPr/>
            </p:nvSpPr>
            <p:spPr>
              <a:xfrm>
                <a:off x="1317830" y="3324140"/>
                <a:ext cx="330718" cy="32804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lowchart: Connector 188"/>
              <p:cNvSpPr/>
              <p:nvPr/>
            </p:nvSpPr>
            <p:spPr>
              <a:xfrm rot="14601146">
                <a:off x="931486" y="3661115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189"/>
              <p:cNvCxnSpPr/>
              <p:nvPr/>
            </p:nvCxnSpPr>
            <p:spPr>
              <a:xfrm rot="14601146">
                <a:off x="793275" y="3701797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190"/>
              <p:cNvCxnSpPr/>
              <p:nvPr/>
            </p:nvCxnSpPr>
            <p:spPr>
              <a:xfrm rot="14601146">
                <a:off x="1210166" y="3492600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Flowchart: Connector 191"/>
              <p:cNvSpPr/>
              <p:nvPr/>
            </p:nvSpPr>
            <p:spPr>
              <a:xfrm rot="7640073">
                <a:off x="1838909" y="371562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2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Connector 192"/>
              <p:cNvCxnSpPr/>
              <p:nvPr/>
            </p:nvCxnSpPr>
            <p:spPr>
              <a:xfrm rot="7640073">
                <a:off x="2100916" y="3809492"/>
                <a:ext cx="0" cy="286325"/>
              </a:xfrm>
              <a:prstGeom prst="line">
                <a:avLst/>
              </a:prstGeom>
              <a:ln w="12700">
                <a:solidFill>
                  <a:srgbClr val="FF02F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193"/>
              <p:cNvCxnSpPr/>
              <p:nvPr/>
            </p:nvCxnSpPr>
            <p:spPr>
              <a:xfrm rot="7640073">
                <a:off x="1730050" y="3526614"/>
                <a:ext cx="0" cy="286325"/>
              </a:xfrm>
              <a:prstGeom prst="line">
                <a:avLst/>
              </a:prstGeom>
              <a:ln w="28575">
                <a:solidFill>
                  <a:srgbClr val="FF02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Straight Arrow Connector 227"/>
            <p:cNvCxnSpPr/>
            <p:nvPr/>
          </p:nvCxnSpPr>
          <p:spPr>
            <a:xfrm flipH="1">
              <a:off x="6688274" y="2770634"/>
              <a:ext cx="410886" cy="496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30"/>
            <p:cNvCxnSpPr/>
            <p:nvPr/>
          </p:nvCxnSpPr>
          <p:spPr>
            <a:xfrm rot="3808945" flipH="1">
              <a:off x="6512927" y="3398772"/>
              <a:ext cx="242447" cy="0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31"/>
            <p:cNvCxnSpPr/>
            <p:nvPr/>
          </p:nvCxnSpPr>
          <p:spPr>
            <a:xfrm rot="18404535" flipH="1">
              <a:off x="7395021" y="3807609"/>
              <a:ext cx="242447" cy="0"/>
            </a:xfrm>
            <a:prstGeom prst="straightConnector1">
              <a:avLst/>
            </a:prstGeom>
            <a:ln>
              <a:solidFill>
                <a:srgbClr val="FF02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矩形 219"/>
          <p:cNvSpPr/>
          <p:nvPr/>
        </p:nvSpPr>
        <p:spPr>
          <a:xfrm>
            <a:off x="3483898" y="1712218"/>
            <a:ext cx="77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TW" sz="1600" baseline="-250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sz="1600" i="1" dirty="0" smtClean="0">
                <a:solidFill>
                  <a:srgbClr val="FF02FB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FF02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3451515" y="3020318"/>
            <a:ext cx="77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TW" sz="1600" baseline="-250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sz="1600" i="1" dirty="0">
                <a:solidFill>
                  <a:srgbClr val="FF02FB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FF02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FF02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2" name="Group 298"/>
          <p:cNvGrpSpPr/>
          <p:nvPr/>
        </p:nvGrpSpPr>
        <p:grpSpPr>
          <a:xfrm>
            <a:off x="7067113" y="2451740"/>
            <a:ext cx="1722918" cy="1389478"/>
            <a:chOff x="3465755" y="4323561"/>
            <a:chExt cx="1722918" cy="1389478"/>
          </a:xfrm>
        </p:grpSpPr>
        <p:grpSp>
          <p:nvGrpSpPr>
            <p:cNvPr id="223" name="Group 205"/>
            <p:cNvGrpSpPr/>
            <p:nvPr/>
          </p:nvGrpSpPr>
          <p:grpSpPr>
            <a:xfrm>
              <a:off x="3465755" y="4323561"/>
              <a:ext cx="1593966" cy="1389478"/>
              <a:chOff x="650112" y="2563177"/>
              <a:chExt cx="1593966" cy="1389478"/>
            </a:xfrm>
          </p:grpSpPr>
          <p:sp>
            <p:nvSpPr>
              <p:cNvPr id="226" name="Flowchart: Connector 206"/>
              <p:cNvSpPr/>
              <p:nvPr/>
            </p:nvSpPr>
            <p:spPr>
              <a:xfrm>
                <a:off x="1384785" y="285873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227" name="Straight Connector 207"/>
              <p:cNvCxnSpPr/>
              <p:nvPr/>
            </p:nvCxnSpPr>
            <p:spPr>
              <a:xfrm>
                <a:off x="1472537" y="2563177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08"/>
              <p:cNvCxnSpPr/>
              <p:nvPr/>
            </p:nvCxnSpPr>
            <p:spPr>
              <a:xfrm>
                <a:off x="1472537" y="3029612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Flowchart: Connector 209"/>
              <p:cNvSpPr/>
              <p:nvPr/>
            </p:nvSpPr>
            <p:spPr>
              <a:xfrm>
                <a:off x="1317830" y="3324140"/>
                <a:ext cx="330718" cy="32804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30" name="Flowchart: Connector 210"/>
              <p:cNvSpPr/>
              <p:nvPr/>
            </p:nvSpPr>
            <p:spPr>
              <a:xfrm rot="14601146">
                <a:off x="931486" y="3661115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231" name="Straight Connector 211"/>
              <p:cNvCxnSpPr/>
              <p:nvPr/>
            </p:nvCxnSpPr>
            <p:spPr>
              <a:xfrm rot="14601146">
                <a:off x="793275" y="3701797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12"/>
              <p:cNvCxnSpPr/>
              <p:nvPr/>
            </p:nvCxnSpPr>
            <p:spPr>
              <a:xfrm rot="14601146">
                <a:off x="1210166" y="3492600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Flowchart: Connector 213"/>
              <p:cNvSpPr/>
              <p:nvPr/>
            </p:nvSpPr>
            <p:spPr>
              <a:xfrm rot="7640073">
                <a:off x="1838909" y="371562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234" name="Straight Connector 214"/>
              <p:cNvCxnSpPr/>
              <p:nvPr/>
            </p:nvCxnSpPr>
            <p:spPr>
              <a:xfrm rot="7640073">
                <a:off x="2100916" y="3809492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15"/>
              <p:cNvCxnSpPr/>
              <p:nvPr/>
            </p:nvCxnSpPr>
            <p:spPr>
              <a:xfrm rot="7640073">
                <a:off x="1730050" y="3526614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4" name="Straight Arrow Connector 273"/>
            <p:cNvCxnSpPr/>
            <p:nvPr/>
          </p:nvCxnSpPr>
          <p:spPr>
            <a:xfrm rot="9150105" flipH="1">
              <a:off x="3857121" y="5340174"/>
              <a:ext cx="24244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77"/>
            <p:cNvCxnSpPr/>
            <p:nvPr/>
          </p:nvCxnSpPr>
          <p:spPr>
            <a:xfrm rot="13079690" flipH="1">
              <a:off x="4789690" y="5682142"/>
              <a:ext cx="398983" cy="18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319"/>
          <p:cNvGrpSpPr/>
          <p:nvPr/>
        </p:nvGrpSpPr>
        <p:grpSpPr>
          <a:xfrm>
            <a:off x="6945878" y="1138537"/>
            <a:ext cx="1845730" cy="1389478"/>
            <a:chOff x="6222417" y="4238419"/>
            <a:chExt cx="1845730" cy="1389478"/>
          </a:xfrm>
        </p:grpSpPr>
        <p:grpSp>
          <p:nvGrpSpPr>
            <p:cNvPr id="237" name="Group 216"/>
            <p:cNvGrpSpPr/>
            <p:nvPr/>
          </p:nvGrpSpPr>
          <p:grpSpPr>
            <a:xfrm>
              <a:off x="6340294" y="4238419"/>
              <a:ext cx="1593966" cy="1389478"/>
              <a:chOff x="650112" y="2563177"/>
              <a:chExt cx="1593966" cy="1389478"/>
            </a:xfrm>
          </p:grpSpPr>
          <p:sp>
            <p:nvSpPr>
              <p:cNvPr id="241" name="Flowchart: Connector 217"/>
              <p:cNvSpPr/>
              <p:nvPr/>
            </p:nvSpPr>
            <p:spPr>
              <a:xfrm>
                <a:off x="1384785" y="285873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242" name="Straight Connector 218"/>
              <p:cNvCxnSpPr/>
              <p:nvPr/>
            </p:nvCxnSpPr>
            <p:spPr>
              <a:xfrm>
                <a:off x="1472537" y="2563177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19"/>
              <p:cNvCxnSpPr/>
              <p:nvPr/>
            </p:nvCxnSpPr>
            <p:spPr>
              <a:xfrm>
                <a:off x="1472537" y="3029612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Flowchart: Connector 220"/>
              <p:cNvSpPr/>
              <p:nvPr/>
            </p:nvSpPr>
            <p:spPr>
              <a:xfrm>
                <a:off x="1317830" y="3324140"/>
                <a:ext cx="330718" cy="32804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45" name="Flowchart: Connector 221"/>
              <p:cNvSpPr/>
              <p:nvPr/>
            </p:nvSpPr>
            <p:spPr>
              <a:xfrm rot="14601146">
                <a:off x="931486" y="3661115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246" name="Straight Connector 222"/>
              <p:cNvCxnSpPr/>
              <p:nvPr/>
            </p:nvCxnSpPr>
            <p:spPr>
              <a:xfrm rot="14601146">
                <a:off x="793275" y="3701797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23"/>
              <p:cNvCxnSpPr/>
              <p:nvPr/>
            </p:nvCxnSpPr>
            <p:spPr>
              <a:xfrm rot="14601146">
                <a:off x="1210166" y="3492600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Flowchart: Connector 224"/>
              <p:cNvSpPr/>
              <p:nvPr/>
            </p:nvSpPr>
            <p:spPr>
              <a:xfrm rot="7640073">
                <a:off x="1838909" y="3715628"/>
                <a:ext cx="157016" cy="170874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249" name="Straight Connector 225"/>
              <p:cNvCxnSpPr/>
              <p:nvPr/>
            </p:nvCxnSpPr>
            <p:spPr>
              <a:xfrm rot="7640073">
                <a:off x="2100916" y="3809492"/>
                <a:ext cx="0" cy="286325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26"/>
              <p:cNvCxnSpPr/>
              <p:nvPr/>
            </p:nvCxnSpPr>
            <p:spPr>
              <a:xfrm rot="7640073">
                <a:off x="1730050" y="3526614"/>
                <a:ext cx="0" cy="28632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8" name="Straight Arrow Connector 295"/>
            <p:cNvCxnSpPr/>
            <p:nvPr/>
          </p:nvCxnSpPr>
          <p:spPr>
            <a:xfrm>
              <a:off x="7231983" y="4705450"/>
              <a:ext cx="0" cy="18542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96"/>
            <p:cNvCxnSpPr/>
            <p:nvPr/>
          </p:nvCxnSpPr>
          <p:spPr>
            <a:xfrm rot="13079690" flipH="1">
              <a:off x="7669164" y="5623713"/>
              <a:ext cx="398983" cy="18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97"/>
            <p:cNvCxnSpPr/>
            <p:nvPr/>
          </p:nvCxnSpPr>
          <p:spPr>
            <a:xfrm rot="20062126" flipH="1">
              <a:off x="6222417" y="5505990"/>
              <a:ext cx="398983" cy="18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矩形 250"/>
          <p:cNvSpPr/>
          <p:nvPr/>
        </p:nvSpPr>
        <p:spPr>
          <a:xfrm>
            <a:off x="7040979" y="2818244"/>
            <a:ext cx="77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sz="1600" i="1" dirty="0">
                <a:solidFill>
                  <a:srgbClr val="0000FF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7040979" y="1332344"/>
            <a:ext cx="77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sz="1600" i="1" dirty="0">
                <a:solidFill>
                  <a:srgbClr val="0000FF"/>
                </a:solidFill>
                <a:latin typeface="Times"/>
                <a:cs typeface="Times"/>
              </a:rPr>
              <a:t>e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3" name="Group 318"/>
          <p:cNvGrpSpPr/>
          <p:nvPr/>
        </p:nvGrpSpPr>
        <p:grpSpPr>
          <a:xfrm>
            <a:off x="7038350" y="4364235"/>
            <a:ext cx="1593966" cy="1389478"/>
            <a:chOff x="558827" y="4297801"/>
            <a:chExt cx="1593966" cy="1389478"/>
          </a:xfrm>
        </p:grpSpPr>
        <p:cxnSp>
          <p:nvCxnSpPr>
            <p:cNvPr id="254" name="Straight Arrow Connector 250"/>
            <p:cNvCxnSpPr/>
            <p:nvPr/>
          </p:nvCxnSpPr>
          <p:spPr>
            <a:xfrm rot="19890822" flipH="1">
              <a:off x="572733" y="5523181"/>
              <a:ext cx="24244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317"/>
            <p:cNvGrpSpPr/>
            <p:nvPr/>
          </p:nvGrpSpPr>
          <p:grpSpPr>
            <a:xfrm>
              <a:off x="558827" y="4297801"/>
              <a:ext cx="1593966" cy="1389478"/>
              <a:chOff x="558827" y="4297801"/>
              <a:chExt cx="1593966" cy="1389478"/>
            </a:xfrm>
          </p:grpSpPr>
          <p:cxnSp>
            <p:nvCxnSpPr>
              <p:cNvPr id="256" name="Straight Arrow Connector 248"/>
              <p:cNvCxnSpPr/>
              <p:nvPr/>
            </p:nvCxnSpPr>
            <p:spPr>
              <a:xfrm rot="5400000" flipH="1">
                <a:off x="1313104" y="4462902"/>
                <a:ext cx="24244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oup 316"/>
              <p:cNvGrpSpPr/>
              <p:nvPr/>
            </p:nvGrpSpPr>
            <p:grpSpPr>
              <a:xfrm>
                <a:off x="558827" y="4297801"/>
                <a:ext cx="1593966" cy="1389478"/>
                <a:chOff x="558827" y="4297801"/>
                <a:chExt cx="1593966" cy="1389478"/>
              </a:xfrm>
            </p:grpSpPr>
            <p:cxnSp>
              <p:nvCxnSpPr>
                <p:cNvPr id="258" name="Straight Arrow Connector 251"/>
                <p:cNvCxnSpPr/>
                <p:nvPr/>
              </p:nvCxnSpPr>
              <p:spPr>
                <a:xfrm rot="13131862" flipH="1">
                  <a:off x="1897395" y="5636715"/>
                  <a:ext cx="242447" cy="0"/>
                </a:xfrm>
                <a:prstGeom prst="straightConnector1">
                  <a:avLst/>
                </a:prstGeom>
                <a:ln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9" name="Group 194"/>
                <p:cNvGrpSpPr/>
                <p:nvPr/>
              </p:nvGrpSpPr>
              <p:grpSpPr>
                <a:xfrm>
                  <a:off x="558827" y="4297801"/>
                  <a:ext cx="1593966" cy="1389478"/>
                  <a:chOff x="650112" y="2563177"/>
                  <a:chExt cx="1593966" cy="1389478"/>
                </a:xfrm>
              </p:grpSpPr>
              <p:sp>
                <p:nvSpPr>
                  <p:cNvPr id="260" name="Flowchart: Connector 195"/>
                  <p:cNvSpPr/>
                  <p:nvPr/>
                </p:nvSpPr>
                <p:spPr>
                  <a:xfrm>
                    <a:off x="1384785" y="2858738"/>
                    <a:ext cx="157016" cy="170874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FF"/>
                      </a:solidFill>
                    </a:endParaRPr>
                  </a:p>
                </p:txBody>
              </p:sp>
              <p:cxnSp>
                <p:nvCxnSpPr>
                  <p:cNvPr id="261" name="Straight Connector 196"/>
                  <p:cNvCxnSpPr/>
                  <p:nvPr/>
                </p:nvCxnSpPr>
                <p:spPr>
                  <a:xfrm>
                    <a:off x="1472537" y="2563177"/>
                    <a:ext cx="0" cy="286325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197"/>
                  <p:cNvCxnSpPr/>
                  <p:nvPr/>
                </p:nvCxnSpPr>
                <p:spPr>
                  <a:xfrm>
                    <a:off x="1472537" y="3029612"/>
                    <a:ext cx="0" cy="286325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Flowchart: Connector 198"/>
                  <p:cNvSpPr/>
                  <p:nvPr/>
                </p:nvSpPr>
                <p:spPr>
                  <a:xfrm>
                    <a:off x="1317830" y="3324140"/>
                    <a:ext cx="330718" cy="328043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64" name="Flowchart: Connector 199"/>
                  <p:cNvSpPr/>
                  <p:nvPr/>
                </p:nvSpPr>
                <p:spPr>
                  <a:xfrm rot="14601146">
                    <a:off x="931486" y="3661115"/>
                    <a:ext cx="157016" cy="170874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FF"/>
                      </a:solidFill>
                    </a:endParaRPr>
                  </a:p>
                </p:txBody>
              </p:sp>
              <p:cxnSp>
                <p:nvCxnSpPr>
                  <p:cNvPr id="265" name="Straight Connector 200"/>
                  <p:cNvCxnSpPr/>
                  <p:nvPr/>
                </p:nvCxnSpPr>
                <p:spPr>
                  <a:xfrm rot="14601146">
                    <a:off x="793275" y="3701797"/>
                    <a:ext cx="0" cy="286325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01"/>
                  <p:cNvCxnSpPr/>
                  <p:nvPr/>
                </p:nvCxnSpPr>
                <p:spPr>
                  <a:xfrm rot="14601146">
                    <a:off x="1210166" y="3492600"/>
                    <a:ext cx="0" cy="286325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Flowchart: Connector 202"/>
                  <p:cNvSpPr/>
                  <p:nvPr/>
                </p:nvSpPr>
                <p:spPr>
                  <a:xfrm rot="7640073">
                    <a:off x="1838909" y="3715628"/>
                    <a:ext cx="157016" cy="170874"/>
                  </a:xfrm>
                  <a:prstGeom prst="flowChartConnector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FF"/>
                      </a:solidFill>
                    </a:endParaRPr>
                  </a:p>
                </p:txBody>
              </p:sp>
              <p:cxnSp>
                <p:nvCxnSpPr>
                  <p:cNvPr id="268" name="Straight Connector 203"/>
                  <p:cNvCxnSpPr/>
                  <p:nvPr/>
                </p:nvCxnSpPr>
                <p:spPr>
                  <a:xfrm rot="7640073">
                    <a:off x="2100916" y="3809492"/>
                    <a:ext cx="0" cy="286325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04"/>
                  <p:cNvCxnSpPr/>
                  <p:nvPr/>
                </p:nvCxnSpPr>
                <p:spPr>
                  <a:xfrm rot="7640073">
                    <a:off x="1730050" y="3526614"/>
                    <a:ext cx="0" cy="286325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70" name="矩形 269"/>
          <p:cNvSpPr/>
          <p:nvPr/>
        </p:nvSpPr>
        <p:spPr>
          <a:xfrm>
            <a:off x="7040979" y="4710544"/>
            <a:ext cx="753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1600" i="1" dirty="0" smtClean="0">
                <a:solidFill>
                  <a:srgbClr val="0000FF"/>
                </a:solidFill>
                <a:latin typeface="Times"/>
                <a:cs typeface="Times"/>
              </a:rPr>
              <a:t>a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421018" y="4309056"/>
            <a:ext cx="24237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|&lt;</a:t>
            </a:r>
            <a:r>
              <a:rPr lang="en-US" altLang="zh-TW" sz="16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f, </a:t>
            </a:r>
            <a:r>
              <a:rPr lang="en-US" altLang="zh-TW" sz="1600" dirty="0" smtClean="0">
                <a:solidFill>
                  <a:srgbClr val="DD30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TW" sz="1600" baseline="-25000" dirty="0" smtClean="0">
                <a:solidFill>
                  <a:srgbClr val="DD30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</a:t>
            </a:r>
            <a:r>
              <a:rPr lang="en-US" altLang="zh-TW" sz="1600" dirty="0" smtClean="0">
                <a:solidFill>
                  <a:srgbClr val="DD30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TW" sz="1600" baseline="-25000" dirty="0" smtClean="0">
                <a:solidFill>
                  <a:srgbClr val="DD30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lang="en-US" altLang="zh-TW" sz="1600" dirty="0" smtClean="0">
                <a:solidFill>
                  <a:srgbClr val="DD30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TW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16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16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1600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F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&gt;|</a:t>
            </a:r>
            <a:r>
              <a:rPr lang="en-US" altLang="zh-TW" sz="1600" baseline="30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zh-TW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矩形 272"/>
          <p:cNvSpPr/>
          <p:nvPr/>
        </p:nvSpPr>
        <p:spPr>
          <a:xfrm>
            <a:off x="508000" y="4651956"/>
            <a:ext cx="3035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|&lt;</a:t>
            </a:r>
            <a:r>
              <a:rPr lang="en-US" altLang="zh-TW" sz="16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1, </a:t>
            </a:r>
            <a:r>
              <a:rPr lang="en-US" altLang="zh-TW" sz="1600" dirty="0" smtClean="0">
                <a:solidFill>
                  <a:srgbClr val="DD30E3"/>
                </a:solidFill>
                <a:latin typeface="Symbol" charset="2"/>
                <a:cs typeface="Symbol" charset="2"/>
              </a:rPr>
              <a:t>1, 0, </a:t>
            </a:r>
            <a:r>
              <a:rPr lang="en-US" altLang="zh-TW" sz="16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0, 0, 0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1600" dirty="0">
                <a:solidFill>
                  <a:prstClr val="black"/>
                </a:solidFill>
                <a:latin typeface="Symbol" charset="2"/>
                <a:cs typeface="Symbol" charset="2"/>
              </a:rPr>
              <a:t>F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&gt;|</a:t>
            </a:r>
            <a:r>
              <a:rPr lang="en-US" altLang="zh-TW" sz="1600" baseline="30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61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89%</a:t>
            </a:r>
          </a:p>
        </p:txBody>
      </p:sp>
      <p:sp>
        <p:nvSpPr>
          <p:cNvPr id="274" name="矩形 273"/>
          <p:cNvSpPr/>
          <p:nvPr/>
        </p:nvSpPr>
        <p:spPr>
          <a:xfrm>
            <a:off x="508000" y="4978981"/>
            <a:ext cx="309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|&lt;</a:t>
            </a:r>
            <a:r>
              <a:rPr lang="en-US" altLang="zh-TW" sz="16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3, </a:t>
            </a:r>
            <a:r>
              <a:rPr lang="en-US" altLang="zh-TW" sz="1600" dirty="0" smtClean="0">
                <a:solidFill>
                  <a:srgbClr val="DD30E3"/>
                </a:solidFill>
                <a:latin typeface="Symbol" charset="2"/>
                <a:cs typeface="Symbol" charset="2"/>
              </a:rPr>
              <a:t>1, 0, </a:t>
            </a:r>
            <a:r>
              <a:rPr lang="en-US" altLang="zh-TW" sz="16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0, 0, 0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1600" dirty="0">
                <a:solidFill>
                  <a:prstClr val="black"/>
                </a:solidFill>
                <a:latin typeface="Symbol" charset="2"/>
                <a:cs typeface="Symbol" charset="2"/>
              </a:rPr>
              <a:t>F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&gt;|</a:t>
            </a:r>
            <a:r>
              <a:rPr lang="en-US" altLang="zh-TW" sz="1600" baseline="30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14 – 3%</a:t>
            </a:r>
            <a:endParaRPr lang="en-US" altLang="zh-TW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508000" y="5306006"/>
            <a:ext cx="307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|&lt;</a:t>
            </a:r>
            <a:r>
              <a:rPr lang="en-US" altLang="zh-TW" sz="16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0, </a:t>
            </a:r>
            <a:r>
              <a:rPr lang="en-US" altLang="zh-TW" sz="1600" dirty="0" smtClean="0">
                <a:solidFill>
                  <a:srgbClr val="DD30E3"/>
                </a:solidFill>
                <a:latin typeface="Symbol" charset="2"/>
                <a:cs typeface="Symbol" charset="2"/>
              </a:rPr>
              <a:t>0, 0, </a:t>
            </a:r>
            <a:r>
              <a:rPr lang="en-US" altLang="zh-TW" sz="16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0, 1, 0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1600" dirty="0">
                <a:solidFill>
                  <a:prstClr val="black"/>
                </a:solidFill>
                <a:latin typeface="Symbol" charset="2"/>
                <a:cs typeface="Symbol" charset="2"/>
              </a:rPr>
              <a:t>F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&gt;|</a:t>
            </a:r>
            <a:r>
              <a:rPr lang="en-US" altLang="zh-TW" sz="16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zh-TW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508000" y="5633031"/>
            <a:ext cx="342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|&lt;</a:t>
            </a:r>
            <a:r>
              <a:rPr lang="en-US" altLang="zh-TW" sz="16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3, </a:t>
            </a:r>
            <a:r>
              <a:rPr lang="en-US" altLang="zh-TW" sz="1600" dirty="0" smtClean="0">
                <a:solidFill>
                  <a:srgbClr val="DD30E3"/>
                </a:solidFill>
                <a:latin typeface="Symbol" charset="2"/>
                <a:cs typeface="Symbol" charset="2"/>
              </a:rPr>
              <a:t>1, 0, </a:t>
            </a:r>
            <a:r>
              <a:rPr lang="en-US" altLang="zh-TW" sz="16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1, 0, 0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1600" dirty="0">
                <a:solidFill>
                  <a:prstClr val="black"/>
                </a:solidFill>
                <a:latin typeface="Symbol" charset="2"/>
                <a:cs typeface="Symbol" charset="2"/>
              </a:rPr>
              <a:t>F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&gt;|</a:t>
            </a:r>
            <a:r>
              <a:rPr lang="en-US" altLang="zh-TW" sz="16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  <a:endParaRPr lang="en-US" altLang="zh-TW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7" name="矩形 276"/>
          <p:cNvSpPr/>
          <p:nvPr/>
        </p:nvSpPr>
        <p:spPr>
          <a:xfrm>
            <a:off x="508000" y="5960056"/>
            <a:ext cx="312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|&lt;</a:t>
            </a:r>
            <a:r>
              <a:rPr lang="en-US" altLang="zh-TW" sz="16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2, </a:t>
            </a:r>
            <a:r>
              <a:rPr lang="en-US" altLang="zh-TW" sz="1600" dirty="0" smtClean="0">
                <a:solidFill>
                  <a:srgbClr val="DD30E3"/>
                </a:solidFill>
                <a:latin typeface="Symbol" charset="2"/>
                <a:cs typeface="Symbol" charset="2"/>
              </a:rPr>
              <a:t>0, 0, </a:t>
            </a:r>
            <a:r>
              <a:rPr lang="en-US" altLang="zh-TW" sz="16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0, 1, 0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1600" dirty="0">
                <a:solidFill>
                  <a:prstClr val="black"/>
                </a:solidFill>
                <a:latin typeface="Symbol" charset="2"/>
                <a:cs typeface="Symbol" charset="2"/>
              </a:rPr>
              <a:t>F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&gt;|</a:t>
            </a:r>
            <a:r>
              <a:rPr lang="en-US" altLang="zh-TW" sz="16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2%</a:t>
            </a:r>
            <a:endParaRPr lang="en-US" altLang="zh-TW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6872" r="26873" b="11282"/>
          <a:stretch/>
        </p:blipFill>
        <p:spPr>
          <a:xfrm>
            <a:off x="4254500" y="3022600"/>
            <a:ext cx="2667000" cy="2197100"/>
          </a:xfrm>
          <a:prstGeom prst="rect">
            <a:avLst/>
          </a:prstGeom>
        </p:spPr>
      </p:pic>
      <p:sp>
        <p:nvSpPr>
          <p:cNvPr id="279" name="矩形 278"/>
          <p:cNvSpPr/>
          <p:nvPr/>
        </p:nvSpPr>
        <p:spPr>
          <a:xfrm>
            <a:off x="3530600" y="5955192"/>
            <a:ext cx="513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i="1" dirty="0" smtClean="0">
                <a:latin typeface="Times New Roman" pitchFamily="18" charset="0"/>
                <a:cs typeface="Times New Roman" pitchFamily="18" charset="0"/>
              </a:rPr>
              <a:t>Intensity of these combination modes are borrowed from asymmetric stretch modes.</a:t>
            </a:r>
            <a:endParaRPr lang="zh-TW" altLang="en-US" sz="2000" b="1" i="1" baseline="30000" dirty="0"/>
          </a:p>
        </p:txBody>
      </p:sp>
      <p:sp>
        <p:nvSpPr>
          <p:cNvPr id="278" name="矩形 277"/>
          <p:cNvSpPr/>
          <p:nvPr/>
        </p:nvSpPr>
        <p:spPr>
          <a:xfrm>
            <a:off x="508000" y="5306006"/>
            <a:ext cx="5854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|&lt;</a:t>
            </a:r>
            <a:r>
              <a:rPr lang="en-US" altLang="zh-TW" sz="1600" dirty="0" smtClean="0">
                <a:solidFill>
                  <a:srgbClr val="008000"/>
                </a:solidFill>
                <a:latin typeface="Symbol" charset="2"/>
                <a:cs typeface="Symbol" charset="2"/>
              </a:rPr>
              <a:t>0, </a:t>
            </a:r>
            <a:r>
              <a:rPr lang="en-US" altLang="zh-TW" sz="1600" dirty="0" smtClean="0">
                <a:solidFill>
                  <a:srgbClr val="DD30E3"/>
                </a:solidFill>
                <a:latin typeface="Symbol" charset="2"/>
                <a:cs typeface="Symbol" charset="2"/>
              </a:rPr>
              <a:t>0, 0, </a:t>
            </a:r>
            <a:r>
              <a:rPr lang="en-US" altLang="zh-TW" sz="16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0, 1, 0 </a:t>
            </a:r>
            <a:r>
              <a:rPr lang="en-US" altLang="zh-TW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1600" dirty="0">
                <a:solidFill>
                  <a:prstClr val="black"/>
                </a:solidFill>
                <a:latin typeface="Symbol" charset="2"/>
                <a:cs typeface="Symbol" charset="2"/>
              </a:rPr>
              <a:t>F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&gt;|</a:t>
            </a:r>
            <a:r>
              <a:rPr lang="en-US" altLang="zh-TW" sz="16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US" altLang="zh-TW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3</a:t>
            </a:r>
            <a:r>
              <a:rPr lang="en-US" altLang="zh-TW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   The only intensity carrier   </a:t>
            </a:r>
            <a:endParaRPr lang="en-US" altLang="zh-TW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矩形 30"/>
          <p:cNvSpPr/>
          <p:nvPr/>
        </p:nvSpPr>
        <p:spPr>
          <a:xfrm rot="5400000">
            <a:off x="7557632" y="5276323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9281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  <p:bldP spid="275" grpId="0"/>
      <p:bldP spid="276" grpId="0"/>
      <p:bldP spid="277" grpId="0"/>
      <p:bldP spid="279" grpId="1"/>
      <p:bldP spid="2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Freq. of Normal Modes H</a:t>
            </a:r>
            <a:r>
              <a:rPr lang="en-US" altLang="zh-TW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is-IS" altLang="zh-TW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is-IS" altLang="zh-TW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(1)</a:t>
            </a:r>
            <a:endParaRPr lang="zh-TW" alt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Picture 2" descr="C:\Users\jlkuo\Desktop\work\Hydronium\gg09\h3o+\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97" y="1856204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jlkuo\Desktop\work\Hydronium\gg09\h3o+\2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09" y="1174224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jlkuo\Desktop\work\Hydronium\gg09\h3o+\3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09" y="2213308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jlkuo\Desktop\work\Hydronium\gg09\h3o+\4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65" y="1762521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jlkuo\Desktop\work\Hydronium\gg09\h3o+\5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43" y="1202589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jlkuo\Desktop\work\Hydronium\gg09\h3o+\6.gif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92" y="2254095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/>
          <p:cNvSpPr txBox="1"/>
          <p:nvPr/>
        </p:nvSpPr>
        <p:spPr>
          <a:xfrm>
            <a:off x="2749572" y="3117766"/>
            <a:ext cx="97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umbrella ~904 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645884" y="3117766"/>
            <a:ext cx="110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bend 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~1670 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632700" y="3117766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asym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. stretch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~3676cm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50326" y="3117766"/>
            <a:ext cx="102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sym.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strech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b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</a:b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~3547cm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736872" y="4388126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~962 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722084" y="4388126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~1668 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708900" y="4388126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~3491cm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477000" y="4388126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~3418cm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0710" y="4388126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49572" y="5209403"/>
            <a:ext cx="108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~1013 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722084" y="5209403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smtClean="0">
                <a:solidFill>
                  <a:srgbClr val="3366FF"/>
                </a:solidFill>
                <a:latin typeface="Times New Roman"/>
                <a:cs typeface="Times New Roman"/>
              </a:rPr>
              <a:t>~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1692 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721600" y="5209403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~3305cm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489700" y="5209403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~3284cm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893410" y="5209403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749572" y="6018347"/>
            <a:ext cx="108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~1202 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734784" y="6018347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~1708 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721600" y="601834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~2937cm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489700" y="6018347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~3009cm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93410" y="6018347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2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33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572" y="1007224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Conclusions (2)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Rare gas can effectively tune the solvation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of H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Vibration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couplings among stretch and bending in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 H</a:t>
            </a:r>
            <a:r>
              <a:rPr lang="en-US" altLang="zh-TW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altLang="zh-TW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is sensitive to the change of solvation.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endParaRPr lang="en-US" altLang="zh-TW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Fermi Resonance is 30~40 cm</a:t>
            </a:r>
            <a:r>
              <a:rPr lang="en-US" altLang="zh-TW" sz="2800" baseline="30000" dirty="0" smtClean="0">
                <a:latin typeface="Times New Roman" pitchFamily="18" charset="0"/>
                <a:cs typeface="Times New Roman" pitchFamily="18" charset="0"/>
              </a:rPr>
              <a:t>-1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altLang="zh-TW" sz="28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&amp;</a:t>
            </a:r>
            <a:br>
              <a:rPr lang="en-US" altLang="zh-TW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16~30 cm</a:t>
            </a:r>
            <a:r>
              <a:rPr lang="en-US" altLang="zh-TW" sz="2800" baseline="30000" dirty="0">
                <a:latin typeface="Times New Roman" pitchFamily="18" charset="0"/>
                <a:cs typeface="Times New Roman" pitchFamily="18" charset="0"/>
              </a:rPr>
              <a:t>-1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in D</a:t>
            </a:r>
            <a:r>
              <a:rPr lang="en-US" altLang="zh-TW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altLang="zh-TW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altLang="zh-TW" sz="1200" dirty="0">
              <a:latin typeface="Times New Roman" pitchFamily="18" charset="0"/>
              <a:cs typeface="Times New Roman" pitchFamily="18" charset="0"/>
            </a:endParaRPr>
          </a:p>
          <a:p>
            <a:pPr indent="0">
              <a:buNone/>
            </a:pPr>
            <a:endParaRPr lang="en-US" altLang="zh-TW" sz="1200" dirty="0">
              <a:latin typeface="Times New Roman" pitchFamily="18" charset="0"/>
              <a:cs typeface="Times New Roman" pitchFamily="18" charset="0"/>
            </a:endParaRPr>
          </a:p>
          <a:p>
            <a:pPr marL="355600" indent="-355600"/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Combination modes (bending + hinder rotation) couple with O-H stretch and borrows their intensities.</a:t>
            </a:r>
          </a:p>
          <a:p>
            <a:pPr marL="0" indent="0">
              <a:buNone/>
            </a:pP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375895" y="6308725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42" y="5594864"/>
            <a:ext cx="1044958" cy="126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62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Quick review on H</a:t>
            </a:r>
            <a:r>
              <a:rPr lang="en-US" altLang="zh-TW" sz="2800" baseline="-25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altLang="zh-TW" sz="2800" baseline="-25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1,2&amp;3</a:t>
            </a:r>
            <a:endParaRPr lang="en-US" altLang="zh-TW" sz="28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endParaRPr lang="en-US" altLang="zh-TW" sz="12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Good Agreements. Let’s make some predictions!</a:t>
            </a:r>
          </a:p>
          <a:p>
            <a:pPr marL="0" indent="0">
              <a:buNone/>
            </a:pPr>
            <a:r>
              <a:rPr lang="en-US" altLang="zh-TW" sz="12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endParaRPr lang="en-US" altLang="zh-TW" sz="20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12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Tuning H-bonds by using different rare gas tagging</a:t>
            </a:r>
            <a:endParaRPr lang="en-US" altLang="zh-TW" sz="12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indent="0">
              <a:buNone/>
            </a:pPr>
            <a:r>
              <a:rPr lang="en-US" altLang="zh-TW" sz="2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endParaRPr lang="en-US" altLang="zh-TW" sz="12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Exp. observables in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800" baseline="-25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altLang="zh-TW" sz="2800" baseline="-25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TW" sz="12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indent="0">
              <a:buNone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endParaRPr lang="en-US" altLang="zh-TW" sz="12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55600" indent="-355600"/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What else?</a:t>
            </a:r>
          </a:p>
          <a:p>
            <a:pPr marL="0" indent="0">
              <a:buNone/>
            </a:pP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30"/>
          <p:cNvSpPr/>
          <p:nvPr/>
        </p:nvSpPr>
        <p:spPr>
          <a:xfrm>
            <a:off x="5563674" y="4462866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  <p:sp>
        <p:nvSpPr>
          <p:cNvPr id="7" name="矩形 21"/>
          <p:cNvSpPr/>
          <p:nvPr/>
        </p:nvSpPr>
        <p:spPr>
          <a:xfrm>
            <a:off x="5563674" y="1649121"/>
            <a:ext cx="330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smtClean="0">
                <a:solidFill>
                  <a:srgbClr val="008000"/>
                </a:solidFill>
                <a:latin typeface="Times New Roman"/>
                <a:ea typeface="新細明體"/>
              </a:rPr>
              <a:t>JPC</a:t>
            </a:r>
            <a:r>
              <a:rPr lang="en-US" altLang="zh-TW" sz="2000" b="1" i="1" smtClean="0">
                <a:solidFill>
                  <a:srgbClr val="008000"/>
                </a:solidFill>
                <a:latin typeface="Times New Roman"/>
                <a:ea typeface="新細明體"/>
              </a:rPr>
              <a:t>A</a:t>
            </a:r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</a:t>
            </a:r>
            <a:r>
              <a:rPr lang="en-US" altLang="zh-TW" sz="2000" b="1" dirty="0">
                <a:solidFill>
                  <a:srgbClr val="008000"/>
                </a:solidFill>
                <a:latin typeface="Times New Roman"/>
                <a:ea typeface="新細明體"/>
              </a:rPr>
              <a:t>119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, 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10887 (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2015)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3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A subset of 3</a:t>
            </a:r>
            <a:r>
              <a:rPr lang="en-US" altLang="zh-TW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-6 Normal Modes of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 (1)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98410" y="1621684"/>
            <a:ext cx="63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stretch of O-H bond (~in-plane)              3490 ~ 2900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47"/>
          <p:cNvSpPr txBox="1"/>
          <p:nvPr/>
        </p:nvSpPr>
        <p:spPr>
          <a:xfrm>
            <a:off x="2798410" y="2225203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)        bend of H-O-H (~in-plane)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9" name="文字方塊 47"/>
          <p:cNvSpPr txBox="1"/>
          <p:nvPr/>
        </p:nvSpPr>
        <p:spPr>
          <a:xfrm>
            <a:off x="2798409" y="3575990"/>
            <a:ext cx="6186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)      stretch of O</a:t>
            </a:r>
            <a:r>
              <a:rPr lang="is-I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bond (~in-plane)</a:t>
            </a:r>
          </a:p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  translational motion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of H</a:t>
            </a:r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BFBFBF"/>
                </a:solidFill>
                <a:latin typeface="Times New Roman"/>
                <a:cs typeface="Times New Roman"/>
              </a:rPr>
              <a:t>+ </a:t>
            </a:r>
            <a:r>
              <a:rPr lang="en-U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100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~  340</a:t>
            </a:r>
            <a:endParaRPr lang="zh-TW" altLang="en-US" sz="1600" b="1" baseline="-25000" dirty="0">
              <a:solidFill>
                <a:srgbClr val="BFBFBF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7"/>
          <p:cNvSpPr txBox="1"/>
          <p:nvPr/>
        </p:nvSpPr>
        <p:spPr>
          <a:xfrm>
            <a:off x="2798409" y="2900596"/>
            <a:ext cx="5189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7"/>
          <p:cNvSpPr txBox="1"/>
          <p:nvPr/>
        </p:nvSpPr>
        <p:spPr>
          <a:xfrm>
            <a:off x="2798408" y="2899739"/>
            <a:ext cx="621859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)        umbrella motion of H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(out-of-plane)   900 ~ 1200</a:t>
            </a:r>
          </a:p>
          <a:p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              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rocking of H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+             </a:t>
            </a:r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               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370 ~  970</a:t>
            </a:r>
            <a:endParaRPr lang="zh-TW" altLang="en-US" sz="1600" b="1" baseline="30000" dirty="0">
              <a:solidFill>
                <a:srgbClr val="BFBFBF"/>
              </a:solidFill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2798408" y="2225021"/>
            <a:ext cx="623975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bend of H-O-H (~in-plane)                      1670 ~ 1710</a:t>
            </a:r>
            <a:endParaRPr lang="en-US" altLang="zh-TW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hinder rotation of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+           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340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~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720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cxnSp>
        <p:nvCxnSpPr>
          <p:cNvPr id="13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672917" y="1213167"/>
            <a:ext cx="13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/>
                <a:cs typeface="Times New Roman"/>
              </a:rPr>
              <a:t>   </a:t>
            </a:r>
            <a:r>
              <a:rPr lang="en-US" altLang="zh-TW" sz="1600" b="1" dirty="0" err="1" smtClean="0">
                <a:latin typeface="Times New Roman"/>
                <a:cs typeface="Times New Roman"/>
              </a:rPr>
              <a:t>Ar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  ~  H</a:t>
            </a:r>
            <a:r>
              <a:rPr lang="en-US" altLang="zh-TW" sz="16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O</a:t>
            </a:r>
            <a:endParaRPr lang="zh-TW" altLang="en-US" sz="1600" b="1" baseline="-25000" dirty="0">
              <a:latin typeface="Times New Roman"/>
              <a:cs typeface="Times New Roman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284647" y="508086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~338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16388" y="508086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297347" y="5587259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~557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29088" y="55872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297347" y="6123307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~725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29088" y="6123307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5" name="文字方塊 28"/>
          <p:cNvSpPr txBox="1"/>
          <p:nvPr/>
        </p:nvSpPr>
        <p:spPr>
          <a:xfrm>
            <a:off x="4645884" y="4492742"/>
            <a:ext cx="110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bend </a:t>
            </a:r>
          </a:p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~1670 cm</a:t>
            </a:r>
            <a:r>
              <a:rPr lang="en-US" altLang="zh-TW" sz="1400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7632700" y="4492742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asym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. stretch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~3676cm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7" name="文字方塊 19"/>
          <p:cNvSpPr txBox="1"/>
          <p:nvPr/>
        </p:nvSpPr>
        <p:spPr>
          <a:xfrm>
            <a:off x="6450326" y="4492742"/>
            <a:ext cx="102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sym.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strech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b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</a:b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~3547cm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8" name="文字方塊 34"/>
          <p:cNvSpPr txBox="1"/>
          <p:nvPr/>
        </p:nvSpPr>
        <p:spPr>
          <a:xfrm>
            <a:off x="4722084" y="508086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 ~1668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29" name="文字方塊 35"/>
          <p:cNvSpPr txBox="1"/>
          <p:nvPr/>
        </p:nvSpPr>
        <p:spPr>
          <a:xfrm>
            <a:off x="7708900" y="508086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~3491cm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0" name="文字方塊 36"/>
          <p:cNvSpPr txBox="1"/>
          <p:nvPr/>
        </p:nvSpPr>
        <p:spPr>
          <a:xfrm>
            <a:off x="6477000" y="508086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~3418cm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1" name="文字方塊 39"/>
          <p:cNvSpPr txBox="1"/>
          <p:nvPr/>
        </p:nvSpPr>
        <p:spPr>
          <a:xfrm>
            <a:off x="4722084" y="5587259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smtClean="0">
                <a:solidFill>
                  <a:srgbClr val="19A217"/>
                </a:solidFill>
                <a:latin typeface="Times New Roman"/>
                <a:cs typeface="Times New Roman"/>
              </a:rPr>
              <a:t>~</a:t>
            </a:r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1692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2" name="文字方塊 40"/>
          <p:cNvSpPr txBox="1"/>
          <p:nvPr/>
        </p:nvSpPr>
        <p:spPr>
          <a:xfrm>
            <a:off x="7721600" y="5587259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~3305cm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4" name="文字方塊 41"/>
          <p:cNvSpPr txBox="1"/>
          <p:nvPr/>
        </p:nvSpPr>
        <p:spPr>
          <a:xfrm>
            <a:off x="6489700" y="5587259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~3284cm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5" name="文字方塊 44"/>
          <p:cNvSpPr txBox="1"/>
          <p:nvPr/>
        </p:nvSpPr>
        <p:spPr>
          <a:xfrm>
            <a:off x="4734784" y="6123307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~1708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6" name="文字方塊 45"/>
          <p:cNvSpPr txBox="1"/>
          <p:nvPr/>
        </p:nvSpPr>
        <p:spPr>
          <a:xfrm>
            <a:off x="7721600" y="612330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~2937cm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7" name="文字方塊 46"/>
          <p:cNvSpPr txBox="1"/>
          <p:nvPr/>
        </p:nvSpPr>
        <p:spPr>
          <a:xfrm>
            <a:off x="6489700" y="6123307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~3009cm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8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9" name="Rectangle 1"/>
          <p:cNvSpPr/>
          <p:nvPr/>
        </p:nvSpPr>
        <p:spPr>
          <a:xfrm>
            <a:off x="2018062" y="4565893"/>
            <a:ext cx="1732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Rotation of H</a:t>
            </a:r>
            <a:r>
              <a:rPr lang="en-US" altLang="zh-TW" sz="1400" b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4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</a:p>
          <a:p>
            <a:pPr lvl="0"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(z)</a:t>
            </a:r>
            <a:endParaRPr lang="zh-TW" altLang="en-US" sz="1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4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2" y="964891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-6 Normal Modes of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zh-TW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98410" y="1621684"/>
            <a:ext cx="63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stretch of O-H bond (~in-plane)              3490 ~ 2900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47"/>
          <p:cNvSpPr txBox="1"/>
          <p:nvPr/>
        </p:nvSpPr>
        <p:spPr>
          <a:xfrm>
            <a:off x="2798410" y="2225203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)        bend of H-O-H (~in-plane)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9" name="文字方塊 47"/>
          <p:cNvSpPr txBox="1"/>
          <p:nvPr/>
        </p:nvSpPr>
        <p:spPr>
          <a:xfrm>
            <a:off x="2798409" y="3575990"/>
            <a:ext cx="6186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)      stretch of 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bond (~in-plane)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                           translational motion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of H</a:t>
            </a:r>
            <a:r>
              <a:rPr lang="en-US" altLang="zh-TW" sz="1600" b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+ </a:t>
            </a:r>
            <a:r>
              <a:rPr lang="en-US" altLang="zh-TW" sz="16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          100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~  340</a:t>
            </a:r>
            <a:endParaRPr lang="zh-TW" altLang="en-US" sz="1600" b="1" baseline="-25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7"/>
          <p:cNvSpPr txBox="1"/>
          <p:nvPr/>
        </p:nvSpPr>
        <p:spPr>
          <a:xfrm>
            <a:off x="2798409" y="2900596"/>
            <a:ext cx="5189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7"/>
          <p:cNvSpPr txBox="1"/>
          <p:nvPr/>
        </p:nvSpPr>
        <p:spPr>
          <a:xfrm>
            <a:off x="2798409" y="4505593"/>
            <a:ext cx="622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)        bend of X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(~in-plane)                          &lt; 50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7"/>
          <p:cNvSpPr txBox="1"/>
          <p:nvPr/>
        </p:nvSpPr>
        <p:spPr>
          <a:xfrm>
            <a:off x="2798409" y="4977469"/>
            <a:ext cx="651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(out-of-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plane)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 &lt; 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50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7"/>
          <p:cNvSpPr txBox="1"/>
          <p:nvPr/>
        </p:nvSpPr>
        <p:spPr>
          <a:xfrm>
            <a:off x="2798408" y="2899739"/>
            <a:ext cx="621859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   900 ~ 1200</a:t>
            </a: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rocking of H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             </a:t>
            </a:r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370 ~  970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2798408" y="2225021"/>
            <a:ext cx="623975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bend of H-O-H (~in-plane)                      1670 ~ 1710</a:t>
            </a:r>
            <a:endParaRPr lang="en-US" altLang="zh-TW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hinder rotation of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+           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340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~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720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cxnSp>
        <p:nvCxnSpPr>
          <p:cNvPr id="13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47"/>
          <p:cNvSpPr txBox="1"/>
          <p:nvPr/>
        </p:nvSpPr>
        <p:spPr>
          <a:xfrm>
            <a:off x="2792064" y="4509831"/>
            <a:ext cx="622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    )        bend of X</a:t>
            </a:r>
            <a:r>
              <a:rPr lang="is-IS" altLang="zh-TW" sz="1600" b="1" baseline="30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…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</a:t>
            </a:r>
            <a:r>
              <a:rPr lang="is-IS" altLang="zh-TW" sz="1600" b="1" baseline="30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(~in-plane)                          &lt; 50</a:t>
            </a:r>
            <a:endParaRPr lang="zh-TW" altLang="en-US" sz="1600" b="1" baseline="-25000" dirty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7" name="文字方塊 47"/>
          <p:cNvSpPr txBox="1"/>
          <p:nvPr/>
        </p:nvSpPr>
        <p:spPr>
          <a:xfrm>
            <a:off x="2792064" y="4981707"/>
            <a:ext cx="6150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(out-of-</a:t>
            </a:r>
            <a:r>
              <a:rPr lang="en-US" altLang="zh-TW" sz="1600" b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plane) 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     &lt; </a:t>
            </a:r>
            <a:r>
              <a:rPr lang="en-US" altLang="zh-TW" sz="1600" b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50</a:t>
            </a:r>
            <a:endParaRPr lang="zh-TW" altLang="en-US" sz="1600" b="1" baseline="-25000" dirty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672917" y="1213167"/>
            <a:ext cx="13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/>
                <a:cs typeface="Times New Roman"/>
              </a:rPr>
              <a:t>   </a:t>
            </a:r>
            <a:r>
              <a:rPr lang="en-US" altLang="zh-TW" sz="1600" b="1" dirty="0" err="1" smtClean="0">
                <a:latin typeface="Times New Roman"/>
                <a:cs typeface="Times New Roman"/>
              </a:rPr>
              <a:t>Ar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  ~  H</a:t>
            </a:r>
            <a:r>
              <a:rPr lang="en-US" altLang="zh-TW" sz="16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O</a:t>
            </a:r>
            <a:endParaRPr lang="zh-TW" altLang="en-US" sz="1600" b="1" baseline="-25000" dirty="0">
              <a:latin typeface="Times New Roman"/>
              <a:cs typeface="Times New Roman"/>
            </a:endParaRPr>
          </a:p>
        </p:txBody>
      </p:sp>
      <p:pic>
        <p:nvPicPr>
          <p:cNvPr id="19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2" y="964891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A subset of 3</a:t>
            </a:r>
            <a:r>
              <a:rPr lang="en-US" altLang="zh-TW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-6 Normal Modes of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is-IS" altLang="zh-TW" sz="32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s-IS" altLang="zh-TW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zh-TW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98410" y="1621684"/>
            <a:ext cx="63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stretch of O-H bond (~in-plane)              3490 ~ 2900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47"/>
          <p:cNvSpPr txBox="1"/>
          <p:nvPr/>
        </p:nvSpPr>
        <p:spPr>
          <a:xfrm>
            <a:off x="2798410" y="2225203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)        bend of H-O-H (~in-plane)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2798408" y="2225021"/>
            <a:ext cx="623975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)        bend of H-O-H (~in-plane)                      1670 ~ 1710</a:t>
            </a:r>
            <a:endParaRPr lang="en-US" altLang="zh-TW" sz="1600" b="1" baseline="-25000" dirty="0">
              <a:solidFill>
                <a:srgbClr val="BFBFBF"/>
              </a:solidFill>
              <a:latin typeface="Times New Roman"/>
              <a:cs typeface="Times New Roman"/>
            </a:endParaRPr>
          </a:p>
          <a:p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hinder rotation of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BFBFBF"/>
                </a:solidFill>
                <a:latin typeface="Times New Roman"/>
                <a:cs typeface="Times New Roman"/>
              </a:rPr>
              <a:t>+            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340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~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720</a:t>
            </a:r>
            <a:endParaRPr lang="zh-TW" altLang="en-US" sz="1600" b="1" baseline="30000" dirty="0">
              <a:solidFill>
                <a:srgbClr val="BFBFBF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cxnSp>
        <p:nvCxnSpPr>
          <p:cNvPr id="13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672917" y="1213167"/>
            <a:ext cx="13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/>
                <a:cs typeface="Times New Roman"/>
              </a:rPr>
              <a:t>   </a:t>
            </a:r>
            <a:r>
              <a:rPr lang="en-US" altLang="zh-TW" sz="1600" b="1" dirty="0" err="1" smtClean="0">
                <a:latin typeface="Times New Roman"/>
                <a:cs typeface="Times New Roman"/>
              </a:rPr>
              <a:t>Ar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  ~  H</a:t>
            </a:r>
            <a:r>
              <a:rPr lang="en-US" altLang="zh-TW" sz="16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O</a:t>
            </a:r>
            <a:endParaRPr lang="zh-TW" altLang="en-US" sz="1600" b="1" baseline="-25000" dirty="0">
              <a:latin typeface="Times New Roman"/>
              <a:cs typeface="Times New Roman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16388" y="508086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29088" y="55872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29088" y="6123307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8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4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2" y="964891"/>
            <a:ext cx="3448050" cy="723900"/>
          </a:xfrm>
          <a:prstGeom prst="rect">
            <a:avLst/>
          </a:prstGeom>
        </p:spPr>
      </p:pic>
      <p:sp>
        <p:nvSpPr>
          <p:cNvPr id="41" name="文字方塊 47"/>
          <p:cNvSpPr txBox="1"/>
          <p:nvPr/>
        </p:nvSpPr>
        <p:spPr>
          <a:xfrm>
            <a:off x="2798409" y="3575990"/>
            <a:ext cx="6186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)      stretch of O</a:t>
            </a:r>
            <a:r>
              <a:rPr lang="is-I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bond (~in-plane)</a:t>
            </a:r>
          </a:p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  translational motion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of H</a:t>
            </a:r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BFBFBF"/>
                </a:solidFill>
                <a:latin typeface="Times New Roman"/>
                <a:cs typeface="Times New Roman"/>
              </a:rPr>
              <a:t>+ </a:t>
            </a:r>
            <a:r>
              <a:rPr lang="en-U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100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~  340</a:t>
            </a:r>
            <a:endParaRPr lang="zh-TW" altLang="en-US" sz="1600" b="1" baseline="-25000" dirty="0">
              <a:solidFill>
                <a:srgbClr val="BFBFBF"/>
              </a:solidFill>
              <a:latin typeface="Times New Roman"/>
              <a:cs typeface="Times New Roman"/>
            </a:endParaRPr>
          </a:p>
        </p:txBody>
      </p:sp>
      <p:sp>
        <p:nvSpPr>
          <p:cNvPr id="43" name="文字方塊 47"/>
          <p:cNvSpPr txBox="1"/>
          <p:nvPr/>
        </p:nvSpPr>
        <p:spPr>
          <a:xfrm>
            <a:off x="2798408" y="2899739"/>
            <a:ext cx="621859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   900 ~ 1200</a:t>
            </a: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rocking of H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             </a:t>
            </a:r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370 ~  970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2" name="文字方塊 29"/>
          <p:cNvSpPr txBox="1"/>
          <p:nvPr/>
        </p:nvSpPr>
        <p:spPr>
          <a:xfrm>
            <a:off x="7658735" y="4329054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asym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. stretch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~3676cm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4" name="文字方塊 19"/>
          <p:cNvSpPr txBox="1"/>
          <p:nvPr/>
        </p:nvSpPr>
        <p:spPr>
          <a:xfrm>
            <a:off x="6476361" y="4329054"/>
            <a:ext cx="102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sym.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strech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b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</a:b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~3547cm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5" name="文字方塊 27"/>
          <p:cNvSpPr txBox="1"/>
          <p:nvPr/>
        </p:nvSpPr>
        <p:spPr>
          <a:xfrm>
            <a:off x="4586790" y="4347687"/>
            <a:ext cx="97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umbrella ~904 cm</a:t>
            </a:r>
            <a:r>
              <a:rPr lang="en-US" altLang="zh-TW" sz="1400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46" name="文字方塊 37"/>
          <p:cNvSpPr txBox="1"/>
          <p:nvPr/>
        </p:nvSpPr>
        <p:spPr>
          <a:xfrm>
            <a:off x="2041827" y="4402024"/>
            <a:ext cx="232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Rotation of H</a:t>
            </a:r>
            <a:r>
              <a:rPr lang="en-US" altLang="zh-TW" sz="14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</a:p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x,y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zh-TW" altLang="en-US" sz="1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7" name="文字方塊 35"/>
          <p:cNvSpPr txBox="1"/>
          <p:nvPr/>
        </p:nvSpPr>
        <p:spPr>
          <a:xfrm>
            <a:off x="7708900" y="5057829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~3491cm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9" name="文字方塊 36"/>
          <p:cNvSpPr txBox="1"/>
          <p:nvPr/>
        </p:nvSpPr>
        <p:spPr>
          <a:xfrm>
            <a:off x="6477000" y="5057829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~3418cm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0"/>
          <p:cNvSpPr txBox="1"/>
          <p:nvPr/>
        </p:nvSpPr>
        <p:spPr>
          <a:xfrm>
            <a:off x="7721600" y="5595771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~3305cm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1"/>
          <p:cNvSpPr txBox="1"/>
          <p:nvPr/>
        </p:nvSpPr>
        <p:spPr>
          <a:xfrm>
            <a:off x="6489700" y="5595771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~3284cm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2" name="文字方塊 45"/>
          <p:cNvSpPr txBox="1"/>
          <p:nvPr/>
        </p:nvSpPr>
        <p:spPr>
          <a:xfrm>
            <a:off x="7721600" y="6108500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~2937cm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6"/>
          <p:cNvSpPr txBox="1"/>
          <p:nvPr/>
        </p:nvSpPr>
        <p:spPr>
          <a:xfrm>
            <a:off x="6489700" y="6108500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~3009cm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33"/>
          <p:cNvSpPr txBox="1"/>
          <p:nvPr/>
        </p:nvSpPr>
        <p:spPr>
          <a:xfrm>
            <a:off x="4475520" y="505782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~962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56" name="文字方塊 38"/>
          <p:cNvSpPr txBox="1"/>
          <p:nvPr/>
        </p:nvSpPr>
        <p:spPr>
          <a:xfrm>
            <a:off x="4488220" y="5595771"/>
            <a:ext cx="108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~1013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57" name="文字方塊 43"/>
          <p:cNvSpPr txBox="1"/>
          <p:nvPr/>
        </p:nvSpPr>
        <p:spPr>
          <a:xfrm>
            <a:off x="4488220" y="6108500"/>
            <a:ext cx="108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~1202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58" name="文字方塊 34"/>
          <p:cNvSpPr txBox="1"/>
          <p:nvPr/>
        </p:nvSpPr>
        <p:spPr>
          <a:xfrm>
            <a:off x="2424996" y="5057829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~368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9" name="文字方塊 39"/>
          <p:cNvSpPr txBox="1"/>
          <p:nvPr/>
        </p:nvSpPr>
        <p:spPr>
          <a:xfrm>
            <a:off x="2424995" y="5595771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~617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0" name="文字方塊 44"/>
          <p:cNvSpPr txBox="1"/>
          <p:nvPr/>
        </p:nvSpPr>
        <p:spPr>
          <a:xfrm>
            <a:off x="2424995" y="6120833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~975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28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A subset of 3</a:t>
            </a:r>
            <a:r>
              <a:rPr lang="en-US" altLang="zh-TW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-6 Normal Modes of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is-IS" altLang="zh-TW" sz="32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s-IS" altLang="zh-TW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(3)</a:t>
            </a:r>
            <a:endParaRPr lang="zh-TW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98410" y="1621684"/>
            <a:ext cx="63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stretch of O-H bond (~in-plane)              3490 ~ 2900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47"/>
          <p:cNvSpPr txBox="1"/>
          <p:nvPr/>
        </p:nvSpPr>
        <p:spPr>
          <a:xfrm>
            <a:off x="2798410" y="2225203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)        bend of H-O-H (~in-plane)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7"/>
          <p:cNvSpPr txBox="1"/>
          <p:nvPr/>
        </p:nvSpPr>
        <p:spPr>
          <a:xfrm>
            <a:off x="2798409" y="2900596"/>
            <a:ext cx="5189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7"/>
          <p:cNvSpPr txBox="1"/>
          <p:nvPr/>
        </p:nvSpPr>
        <p:spPr>
          <a:xfrm>
            <a:off x="2798408" y="2899739"/>
            <a:ext cx="621859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)        umbrella motion of H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(out-of-plane)   900 ~ 1200</a:t>
            </a:r>
          </a:p>
          <a:p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              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rocking of H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+             </a:t>
            </a:r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               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370 ~  970</a:t>
            </a:r>
            <a:endParaRPr lang="zh-TW" altLang="en-US" sz="1600" b="1" baseline="30000" dirty="0">
              <a:solidFill>
                <a:srgbClr val="BFBFBF"/>
              </a:solidFill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2798408" y="2225021"/>
            <a:ext cx="623975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)        bend of H-O-H (~in-plane)                      1670 ~ 1710</a:t>
            </a:r>
            <a:endParaRPr lang="en-US" altLang="zh-TW" sz="1600" b="1" baseline="-25000" dirty="0">
              <a:solidFill>
                <a:srgbClr val="BFBFBF"/>
              </a:solidFill>
              <a:latin typeface="Times New Roman"/>
              <a:cs typeface="Times New Roman"/>
            </a:endParaRPr>
          </a:p>
          <a:p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hinder rotation of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BFBFBF"/>
                </a:solidFill>
                <a:latin typeface="Times New Roman"/>
                <a:cs typeface="Times New Roman"/>
              </a:rPr>
              <a:t>+            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340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~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720</a:t>
            </a:r>
            <a:endParaRPr lang="zh-TW" altLang="en-US" sz="1600" b="1" baseline="30000" dirty="0">
              <a:solidFill>
                <a:srgbClr val="BFBFBF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cxnSp>
        <p:nvCxnSpPr>
          <p:cNvPr id="13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672917" y="1213167"/>
            <a:ext cx="13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/>
                <a:cs typeface="Times New Roman"/>
              </a:rPr>
              <a:t>   </a:t>
            </a:r>
            <a:r>
              <a:rPr lang="en-US" altLang="zh-TW" sz="1600" b="1" dirty="0" err="1" smtClean="0">
                <a:latin typeface="Times New Roman"/>
                <a:cs typeface="Times New Roman"/>
              </a:rPr>
              <a:t>Ar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  ~  H</a:t>
            </a:r>
            <a:r>
              <a:rPr lang="en-US" altLang="zh-TW" sz="16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O</a:t>
            </a:r>
            <a:endParaRPr lang="zh-TW" altLang="en-US" sz="1600" b="1" baseline="-25000" dirty="0">
              <a:latin typeface="Times New Roman"/>
              <a:cs typeface="Times New Roman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16388" y="508086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29088" y="55872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29088" y="6123307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7632700" y="4492742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asym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. stretch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~3676cm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7" name="文字方塊 19"/>
          <p:cNvSpPr txBox="1"/>
          <p:nvPr/>
        </p:nvSpPr>
        <p:spPr>
          <a:xfrm>
            <a:off x="6450326" y="4492742"/>
            <a:ext cx="102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sym.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strech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b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</a:b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~3547cm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9" name="文字方塊 35"/>
          <p:cNvSpPr txBox="1"/>
          <p:nvPr/>
        </p:nvSpPr>
        <p:spPr>
          <a:xfrm>
            <a:off x="7708900" y="508086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~3491cm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0" name="文字方塊 36"/>
          <p:cNvSpPr txBox="1"/>
          <p:nvPr/>
        </p:nvSpPr>
        <p:spPr>
          <a:xfrm>
            <a:off x="6477000" y="508086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~3418cm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2" name="文字方塊 40"/>
          <p:cNvSpPr txBox="1"/>
          <p:nvPr/>
        </p:nvSpPr>
        <p:spPr>
          <a:xfrm>
            <a:off x="7721600" y="5587259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~3305cm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4" name="文字方塊 41"/>
          <p:cNvSpPr txBox="1"/>
          <p:nvPr/>
        </p:nvSpPr>
        <p:spPr>
          <a:xfrm>
            <a:off x="6489700" y="5587259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~3284cm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6" name="文字方塊 45"/>
          <p:cNvSpPr txBox="1"/>
          <p:nvPr/>
        </p:nvSpPr>
        <p:spPr>
          <a:xfrm>
            <a:off x="7721600" y="612330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~2937cm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7" name="文字方塊 46"/>
          <p:cNvSpPr txBox="1"/>
          <p:nvPr/>
        </p:nvSpPr>
        <p:spPr>
          <a:xfrm>
            <a:off x="6489700" y="6123307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~3009cm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8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4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2" y="964891"/>
            <a:ext cx="3448050" cy="723900"/>
          </a:xfrm>
          <a:prstGeom prst="rect">
            <a:avLst/>
          </a:prstGeom>
        </p:spPr>
      </p:pic>
      <p:sp>
        <p:nvSpPr>
          <p:cNvPr id="41" name="文字方塊 47"/>
          <p:cNvSpPr txBox="1"/>
          <p:nvPr/>
        </p:nvSpPr>
        <p:spPr>
          <a:xfrm>
            <a:off x="2798409" y="3575990"/>
            <a:ext cx="6186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)      stretch of 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bond (~in-plane)</a:t>
            </a:r>
          </a:p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                           translational motion 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of H</a:t>
            </a:r>
            <a:r>
              <a:rPr lang="en-US" altLang="zh-TW" sz="1600" b="1" baseline="-25000" dirty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771BE3"/>
                </a:solidFill>
                <a:latin typeface="Times New Roman"/>
                <a:cs typeface="Times New Roman"/>
              </a:rPr>
              <a:t>+ </a:t>
            </a:r>
            <a:r>
              <a:rPr lang="en-U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          100 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~  340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42" name="文字方塊 35"/>
          <p:cNvSpPr txBox="1"/>
          <p:nvPr/>
        </p:nvSpPr>
        <p:spPr>
          <a:xfrm>
            <a:off x="4352768" y="508086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150cm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3" name="文字方塊 36"/>
          <p:cNvSpPr txBox="1"/>
          <p:nvPr/>
        </p:nvSpPr>
        <p:spPr>
          <a:xfrm>
            <a:off x="2692805" y="508086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100cm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4" name="文字方塊 40"/>
          <p:cNvSpPr txBox="1"/>
          <p:nvPr/>
        </p:nvSpPr>
        <p:spPr>
          <a:xfrm>
            <a:off x="4352768" y="5587259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228cm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5" name="文字方塊 41"/>
          <p:cNvSpPr txBox="1"/>
          <p:nvPr/>
        </p:nvSpPr>
        <p:spPr>
          <a:xfrm>
            <a:off x="2692805" y="5587259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175 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352768" y="6126908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344cm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692805" y="6126908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285 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9" name="文字方塊 37"/>
          <p:cNvSpPr txBox="1"/>
          <p:nvPr/>
        </p:nvSpPr>
        <p:spPr>
          <a:xfrm>
            <a:off x="2861358" y="4487334"/>
            <a:ext cx="232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smtClean="0">
                <a:solidFill>
                  <a:srgbClr val="DD30E3"/>
                </a:solidFill>
                <a:latin typeface="Times New Roman"/>
                <a:cs typeface="Times New Roman"/>
              </a:rPr>
              <a:t>Translation </a:t>
            </a:r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of H</a:t>
            </a:r>
            <a:r>
              <a:rPr lang="en-US" altLang="zh-TW" sz="1400" b="1" baseline="-25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+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020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55856" y="4340180"/>
            <a:ext cx="3924300" cy="2517820"/>
            <a:chOff x="1010494" y="5994400"/>
            <a:chExt cx="5232400" cy="3073400"/>
          </a:xfrm>
        </p:grpSpPr>
        <p:pic>
          <p:nvPicPr>
            <p:cNvPr id="17" name="圖片 16" descr="Screen Shot 2015-11-28 at 8.25.26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45" b="45349"/>
            <a:stretch/>
          </p:blipFill>
          <p:spPr>
            <a:xfrm>
              <a:off x="1010494" y="6959600"/>
              <a:ext cx="5232400" cy="782320"/>
            </a:xfrm>
            <a:prstGeom prst="rect">
              <a:avLst/>
            </a:prstGeom>
          </p:spPr>
        </p:pic>
        <p:pic>
          <p:nvPicPr>
            <p:cNvPr id="18" name="圖片 17" descr="Screen Shot 2015-11-28 at 8.25.26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26" b="19767"/>
            <a:stretch/>
          </p:blipFill>
          <p:spPr>
            <a:xfrm>
              <a:off x="1010494" y="5994400"/>
              <a:ext cx="5232400" cy="965200"/>
            </a:xfrm>
            <a:prstGeom prst="rect">
              <a:avLst/>
            </a:prstGeom>
          </p:spPr>
        </p:pic>
        <p:pic>
          <p:nvPicPr>
            <p:cNvPr id="16" name="圖片 15" descr="Screen Shot 2015-11-28 at 8.25.26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116"/>
            <a:stretch/>
          </p:blipFill>
          <p:spPr>
            <a:xfrm>
              <a:off x="1010494" y="7810500"/>
              <a:ext cx="5232400" cy="1257300"/>
            </a:xfrm>
            <a:prstGeom prst="rect">
              <a:avLst/>
            </a:prstGeom>
          </p:spPr>
        </p:pic>
      </p:grpSp>
      <p:pic>
        <p:nvPicPr>
          <p:cNvPr id="10" name="圖片 9" descr="C:\Users\jlkuo\Desktop\my_\NOW\MP2_0-3.TI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t="28820" r="14314" b="20373"/>
          <a:stretch/>
        </p:blipFill>
        <p:spPr bwMode="auto">
          <a:xfrm>
            <a:off x="654810" y="1275009"/>
            <a:ext cx="7234871" cy="286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3947447" y="1365160"/>
            <a:ext cx="3623630" cy="5293217"/>
            <a:chOff x="3947447" y="50802"/>
            <a:chExt cx="3623630" cy="6878106"/>
          </a:xfrm>
        </p:grpSpPr>
        <p:cxnSp>
          <p:nvCxnSpPr>
            <p:cNvPr id="6" name="直線接點 5"/>
            <p:cNvCxnSpPr/>
            <p:nvPr/>
          </p:nvCxnSpPr>
          <p:spPr>
            <a:xfrm>
              <a:off x="6536025" y="50802"/>
              <a:ext cx="0" cy="6857999"/>
            </a:xfrm>
            <a:prstGeom prst="line">
              <a:avLst/>
            </a:prstGeom>
            <a:ln w="9525" cmpd="sng">
              <a:solidFill>
                <a:srgbClr val="008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7571077" y="63502"/>
              <a:ext cx="0" cy="6857999"/>
            </a:xfrm>
            <a:prstGeom prst="line">
              <a:avLst/>
            </a:prstGeom>
            <a:ln w="9525" cmpd="sng">
              <a:solidFill>
                <a:srgbClr val="008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5510501" y="50802"/>
              <a:ext cx="0" cy="6857999"/>
            </a:xfrm>
            <a:prstGeom prst="line">
              <a:avLst/>
            </a:prstGeom>
            <a:ln w="9525" cmpd="sng">
              <a:solidFill>
                <a:srgbClr val="008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4465926" y="70909"/>
              <a:ext cx="0" cy="6857999"/>
            </a:xfrm>
            <a:prstGeom prst="line">
              <a:avLst/>
            </a:prstGeom>
            <a:ln w="9525" cmpd="sng">
              <a:solidFill>
                <a:srgbClr val="008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7067368" y="63502"/>
              <a:ext cx="0" cy="6857999"/>
            </a:xfrm>
            <a:prstGeom prst="line">
              <a:avLst/>
            </a:prstGeom>
            <a:ln w="9525" cmpd="sng">
              <a:solidFill>
                <a:srgbClr val="008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3947447" y="70909"/>
              <a:ext cx="0" cy="6857999"/>
            </a:xfrm>
            <a:prstGeom prst="line">
              <a:avLst/>
            </a:prstGeom>
            <a:ln w="9525" cmpd="sng">
              <a:solidFill>
                <a:srgbClr val="008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6028027" y="50802"/>
              <a:ext cx="0" cy="6857999"/>
            </a:xfrm>
            <a:prstGeom prst="line">
              <a:avLst/>
            </a:prstGeom>
            <a:ln w="9525" cmpd="sng">
              <a:solidFill>
                <a:srgbClr val="008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5769264" y="50802"/>
              <a:ext cx="0" cy="6857999"/>
            </a:xfrm>
            <a:prstGeom prst="line">
              <a:avLst/>
            </a:prstGeom>
            <a:ln w="9525" cmpd="sng">
              <a:solidFill>
                <a:srgbClr val="008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4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6900" cy="927629"/>
          </a:xfrm>
        </p:spPr>
        <p:txBody>
          <a:bodyPr/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Association motion (bending + hinder rot)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22212"/>
            <a:ext cx="8686800" cy="506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398117" y="64083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/>
              <a:t>Phys. Chem. Chem. Phys., 2012, 14, 7205–7214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1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Quick review on H</a:t>
            </a:r>
            <a:r>
              <a:rPr lang="en-US" altLang="zh-TW" sz="2800" baseline="-25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altLang="zh-TW" sz="2800" baseline="-25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1,2&amp;3</a:t>
            </a:r>
            <a:endParaRPr lang="en-US" altLang="zh-TW" sz="28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endParaRPr lang="en-US" altLang="zh-TW" sz="12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Good Agreements. Let’s make some predictions!</a:t>
            </a:r>
          </a:p>
          <a:p>
            <a:pPr marL="0" indent="0">
              <a:buNone/>
            </a:pPr>
            <a:r>
              <a:rPr lang="en-US" altLang="zh-TW" sz="12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endParaRPr lang="en-US" altLang="zh-TW" sz="20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12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Tuning H-bonds by using different rare gas tagging</a:t>
            </a:r>
            <a:endParaRPr lang="en-US" altLang="zh-TW" sz="12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indent="0">
              <a:buNone/>
            </a:pPr>
            <a:r>
              <a:rPr lang="en-US" altLang="zh-TW" sz="2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endParaRPr lang="en-US" altLang="zh-TW" sz="1200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Exp. observables in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800" baseline="-25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2800" baseline="30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+…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altLang="zh-TW" sz="2800" baseline="-250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TW" sz="12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indent="0">
              <a:buNone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endParaRPr lang="en-US" altLang="zh-TW" sz="12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55600" indent="-355600"/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What else?</a:t>
            </a:r>
          </a:p>
          <a:p>
            <a:pPr marL="0" indent="0">
              <a:buNone/>
            </a:pP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5" name="矩形 30"/>
          <p:cNvSpPr/>
          <p:nvPr/>
        </p:nvSpPr>
        <p:spPr>
          <a:xfrm>
            <a:off x="5563674" y="4462866"/>
            <a:ext cx="272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PCCP.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18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, 30721 (2016)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  <p:sp>
        <p:nvSpPr>
          <p:cNvPr id="7" name="矩形 21"/>
          <p:cNvSpPr/>
          <p:nvPr/>
        </p:nvSpPr>
        <p:spPr>
          <a:xfrm>
            <a:off x="5563674" y="1649121"/>
            <a:ext cx="330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smtClean="0">
                <a:solidFill>
                  <a:srgbClr val="008000"/>
                </a:solidFill>
                <a:latin typeface="Times New Roman"/>
                <a:ea typeface="新細明體"/>
              </a:rPr>
              <a:t>JPC</a:t>
            </a:r>
            <a:r>
              <a:rPr lang="en-US" altLang="zh-TW" sz="2000" b="1" i="1" smtClean="0">
                <a:solidFill>
                  <a:srgbClr val="008000"/>
                </a:solidFill>
                <a:latin typeface="Times New Roman"/>
                <a:ea typeface="新細明體"/>
              </a:rPr>
              <a:t>A</a:t>
            </a:r>
            <a:r>
              <a:rPr lang="en-US" altLang="zh-TW" sz="2000" i="1" dirty="0" smtClean="0">
                <a:solidFill>
                  <a:srgbClr val="008000"/>
                </a:solidFill>
                <a:latin typeface="Times New Roman"/>
                <a:ea typeface="新細明體"/>
              </a:rPr>
              <a:t>.</a:t>
            </a:r>
            <a:r>
              <a:rPr lang="en-US" altLang="zh-TW" sz="2000" b="1" dirty="0" smtClean="0">
                <a:solidFill>
                  <a:srgbClr val="008000"/>
                </a:solidFill>
                <a:latin typeface="Times New Roman"/>
                <a:ea typeface="新細明體"/>
              </a:rPr>
              <a:t> </a:t>
            </a:r>
            <a:r>
              <a:rPr lang="en-US" altLang="zh-TW" sz="2000" b="1" dirty="0">
                <a:solidFill>
                  <a:srgbClr val="008000"/>
                </a:solidFill>
                <a:latin typeface="Times New Roman"/>
                <a:ea typeface="新細明體"/>
              </a:rPr>
              <a:t>119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, </a:t>
            </a:r>
            <a:r>
              <a:rPr lang="en-US" altLang="zh-TW" sz="2000" dirty="0" smtClean="0">
                <a:solidFill>
                  <a:srgbClr val="008000"/>
                </a:solidFill>
                <a:latin typeface="Times New Roman"/>
                <a:ea typeface="新細明體"/>
              </a:rPr>
              <a:t>10887 (</a:t>
            </a:r>
            <a:r>
              <a:rPr lang="en-US" altLang="zh-TW" sz="2000" dirty="0">
                <a:solidFill>
                  <a:srgbClr val="008000"/>
                </a:solidFill>
                <a:latin typeface="Times New Roman"/>
                <a:ea typeface="新細明體"/>
              </a:rPr>
              <a:t>2015)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82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Breaking Symmetry</a:t>
            </a:r>
            <a:endParaRPr lang="zh-TW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 rot="19788194">
            <a:off x="439110" y="1851793"/>
            <a:ext cx="2362200" cy="2383365"/>
            <a:chOff x="68775" y="2179301"/>
            <a:chExt cx="2362200" cy="238336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/>
            <a:srcRect l="27730" t="11694" r="20169" b="15323"/>
            <a:stretch/>
          </p:blipFill>
          <p:spPr>
            <a:xfrm rot="8437474">
              <a:off x="68775" y="2263966"/>
              <a:ext cx="2362200" cy="2298700"/>
            </a:xfrm>
            <a:prstGeom prst="rect">
              <a:avLst/>
            </a:prstGeom>
          </p:spPr>
        </p:pic>
        <p:cxnSp>
          <p:nvCxnSpPr>
            <p:cNvPr id="10" name="Straight Arrow Connector 230"/>
            <p:cNvCxnSpPr/>
            <p:nvPr/>
          </p:nvCxnSpPr>
          <p:spPr>
            <a:xfrm flipH="1" flipV="1">
              <a:off x="1344706" y="3294529"/>
              <a:ext cx="900954" cy="504266"/>
            </a:xfrm>
            <a:prstGeom prst="straightConnector1">
              <a:avLst/>
            </a:prstGeom>
            <a:ln w="25400">
              <a:solidFill>
                <a:srgbClr val="DD30E3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30"/>
            <p:cNvCxnSpPr/>
            <p:nvPr/>
          </p:nvCxnSpPr>
          <p:spPr>
            <a:xfrm flipH="1" flipV="1">
              <a:off x="1315572" y="2179301"/>
              <a:ext cx="29134" cy="1115228"/>
            </a:xfrm>
            <a:prstGeom prst="straightConnector1">
              <a:avLst/>
            </a:prstGeom>
            <a:ln w="25400">
              <a:solidFill>
                <a:srgbClr val="DD30E3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30"/>
            <p:cNvCxnSpPr/>
            <p:nvPr/>
          </p:nvCxnSpPr>
          <p:spPr>
            <a:xfrm flipV="1">
              <a:off x="450476" y="3270190"/>
              <a:ext cx="894230" cy="494985"/>
            </a:xfrm>
            <a:prstGeom prst="straightConnector1">
              <a:avLst/>
            </a:prstGeom>
            <a:ln w="25400">
              <a:solidFill>
                <a:srgbClr val="DD30E3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9788194">
            <a:off x="3920285" y="1284861"/>
            <a:ext cx="2362200" cy="2383365"/>
            <a:chOff x="68775" y="2179301"/>
            <a:chExt cx="2362200" cy="2383365"/>
          </a:xfrm>
        </p:grpSpPr>
        <p:pic>
          <p:nvPicPr>
            <p:cNvPr id="13" name="圖片 1"/>
            <p:cNvPicPr>
              <a:picLocks noChangeAspect="1"/>
            </p:cNvPicPr>
            <p:nvPr/>
          </p:nvPicPr>
          <p:blipFill rotWithShape="1">
            <a:blip r:embed="rId3"/>
            <a:srcRect l="27730" t="11694" r="20169" b="15323"/>
            <a:stretch/>
          </p:blipFill>
          <p:spPr>
            <a:xfrm rot="8437474">
              <a:off x="68775" y="2263966"/>
              <a:ext cx="2362200" cy="2298700"/>
            </a:xfrm>
            <a:prstGeom prst="rect">
              <a:avLst/>
            </a:prstGeom>
          </p:spPr>
        </p:pic>
        <p:cxnSp>
          <p:nvCxnSpPr>
            <p:cNvPr id="14" name="Straight Arrow Connector 230"/>
            <p:cNvCxnSpPr/>
            <p:nvPr/>
          </p:nvCxnSpPr>
          <p:spPr>
            <a:xfrm flipH="1" flipV="1">
              <a:off x="1344706" y="3294529"/>
              <a:ext cx="900954" cy="504266"/>
            </a:xfrm>
            <a:prstGeom prst="straightConnector1">
              <a:avLst/>
            </a:prstGeom>
            <a:ln w="25400">
              <a:solidFill>
                <a:srgbClr val="DD30E3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230"/>
            <p:cNvCxnSpPr/>
            <p:nvPr/>
          </p:nvCxnSpPr>
          <p:spPr>
            <a:xfrm flipH="1" flipV="1">
              <a:off x="1315572" y="2179301"/>
              <a:ext cx="29134" cy="1115228"/>
            </a:xfrm>
            <a:prstGeom prst="straightConnector1">
              <a:avLst/>
            </a:prstGeom>
            <a:ln w="25400">
              <a:solidFill>
                <a:srgbClr val="DD30E3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30"/>
            <p:cNvCxnSpPr/>
            <p:nvPr/>
          </p:nvCxnSpPr>
          <p:spPr>
            <a:xfrm flipV="1">
              <a:off x="450476" y="3270190"/>
              <a:ext cx="894230" cy="494985"/>
            </a:xfrm>
            <a:prstGeom prst="straightConnector1">
              <a:avLst/>
            </a:prstGeom>
            <a:ln w="25400">
              <a:solidFill>
                <a:srgbClr val="DD30E3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386632" y="191978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endParaRPr lang="en-US" sz="2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 rot="19788194">
            <a:off x="3963791" y="3952945"/>
            <a:ext cx="2362200" cy="2383365"/>
            <a:chOff x="68775" y="2179301"/>
            <a:chExt cx="2362200" cy="2383365"/>
          </a:xfrm>
        </p:grpSpPr>
        <p:pic>
          <p:nvPicPr>
            <p:cNvPr id="21" name="圖片 1"/>
            <p:cNvPicPr>
              <a:picLocks noChangeAspect="1"/>
            </p:cNvPicPr>
            <p:nvPr/>
          </p:nvPicPr>
          <p:blipFill rotWithShape="1">
            <a:blip r:embed="rId3"/>
            <a:srcRect l="27730" t="11694" r="20169" b="15323"/>
            <a:stretch/>
          </p:blipFill>
          <p:spPr>
            <a:xfrm rot="8437474">
              <a:off x="68775" y="2263966"/>
              <a:ext cx="2362200" cy="2298700"/>
            </a:xfrm>
            <a:prstGeom prst="rect">
              <a:avLst/>
            </a:prstGeom>
          </p:spPr>
        </p:pic>
        <p:cxnSp>
          <p:nvCxnSpPr>
            <p:cNvPr id="22" name="Straight Arrow Connector 230"/>
            <p:cNvCxnSpPr/>
            <p:nvPr/>
          </p:nvCxnSpPr>
          <p:spPr>
            <a:xfrm flipH="1" flipV="1">
              <a:off x="1344706" y="3294529"/>
              <a:ext cx="900954" cy="504266"/>
            </a:xfrm>
            <a:prstGeom prst="straightConnector1">
              <a:avLst/>
            </a:prstGeom>
            <a:ln w="25400">
              <a:solidFill>
                <a:srgbClr val="DD30E3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30"/>
            <p:cNvCxnSpPr/>
            <p:nvPr/>
          </p:nvCxnSpPr>
          <p:spPr>
            <a:xfrm flipH="1" flipV="1">
              <a:off x="1315572" y="2179301"/>
              <a:ext cx="29134" cy="1115228"/>
            </a:xfrm>
            <a:prstGeom prst="straightConnector1">
              <a:avLst/>
            </a:prstGeom>
            <a:ln w="25400">
              <a:solidFill>
                <a:srgbClr val="DD30E3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0"/>
            <p:cNvCxnSpPr/>
            <p:nvPr/>
          </p:nvCxnSpPr>
          <p:spPr>
            <a:xfrm flipV="1">
              <a:off x="450476" y="3270190"/>
              <a:ext cx="894230" cy="494985"/>
            </a:xfrm>
            <a:prstGeom prst="straightConnector1">
              <a:avLst/>
            </a:prstGeom>
            <a:ln w="25400">
              <a:solidFill>
                <a:srgbClr val="DD30E3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/>
          <p:nvPr/>
        </p:nvSpPr>
        <p:spPr>
          <a:xfrm>
            <a:off x="6113814" y="4844436"/>
            <a:ext cx="281766" cy="274407"/>
          </a:xfrm>
          <a:prstGeom prst="ellipse">
            <a:avLst/>
          </a:prstGeom>
          <a:solidFill>
            <a:srgbClr val="19A2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6 Normal Modes of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endParaRPr lang="zh-TW" alt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38389" t="30832" r="37689" b="32256"/>
          <a:stretch/>
        </p:blipFill>
        <p:spPr>
          <a:xfrm rot="8437474">
            <a:off x="805770" y="2706511"/>
            <a:ext cx="1084595" cy="116258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798410" y="1621684"/>
            <a:ext cx="63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stretch of O-H bond (~in-plane)              3490 ~ 2900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12" name="文字方塊 47"/>
          <p:cNvSpPr txBox="1"/>
          <p:nvPr/>
        </p:nvSpPr>
        <p:spPr>
          <a:xfrm>
            <a:off x="2798408" y="2899739"/>
            <a:ext cx="6218591" cy="5027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   900 ~ 1200</a:t>
            </a: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13" name="文字方塊 47"/>
          <p:cNvSpPr txBox="1"/>
          <p:nvPr/>
        </p:nvSpPr>
        <p:spPr>
          <a:xfrm>
            <a:off x="2798408" y="2225021"/>
            <a:ext cx="623975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  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bend of H-O-H (~in-plane)                      1670 ~ 1710</a:t>
            </a:r>
            <a:endParaRPr lang="en-US" altLang="zh-TW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72917" y="1213167"/>
            <a:ext cx="13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/>
                <a:cs typeface="Times New Roman"/>
              </a:rPr>
              <a:t>   </a:t>
            </a:r>
            <a:r>
              <a:rPr lang="en-US" altLang="zh-TW" sz="1600" b="1" dirty="0" err="1" smtClean="0">
                <a:latin typeface="Times New Roman"/>
                <a:cs typeface="Times New Roman"/>
              </a:rPr>
              <a:t>Ar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  ~  H</a:t>
            </a:r>
            <a:r>
              <a:rPr lang="en-US" altLang="zh-TW" sz="16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O</a:t>
            </a:r>
            <a:endParaRPr lang="zh-TW" altLang="en-US" sz="1600" b="1" baseline="-25000" dirty="0">
              <a:latin typeface="Times New Roman"/>
              <a:cs typeface="Times New Roman"/>
            </a:endParaRPr>
          </a:p>
        </p:txBody>
      </p:sp>
      <p:pic>
        <p:nvPicPr>
          <p:cNvPr id="1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72" y="1007224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-6 Normal Modes of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zh-TW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98410" y="1621684"/>
            <a:ext cx="63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stretch of O-H bond (~in-plane)              3490 ~ 2900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47"/>
          <p:cNvSpPr txBox="1"/>
          <p:nvPr/>
        </p:nvSpPr>
        <p:spPr>
          <a:xfrm>
            <a:off x="2798410" y="2225203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)        bend of H-O-H (~in-plane)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9" name="文字方塊 47"/>
          <p:cNvSpPr txBox="1"/>
          <p:nvPr/>
        </p:nvSpPr>
        <p:spPr>
          <a:xfrm>
            <a:off x="2798409" y="3575990"/>
            <a:ext cx="6186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)      stretch of 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bond (~in-plane)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                           translational motion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of H</a:t>
            </a:r>
            <a:r>
              <a:rPr lang="en-US" altLang="zh-TW" sz="1600" b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+ </a:t>
            </a:r>
            <a:r>
              <a:rPr lang="en-US" altLang="zh-TW" sz="16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          100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~  340</a:t>
            </a:r>
            <a:endParaRPr lang="zh-TW" altLang="en-US" sz="1600" b="1" baseline="-25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7"/>
          <p:cNvSpPr txBox="1"/>
          <p:nvPr/>
        </p:nvSpPr>
        <p:spPr>
          <a:xfrm>
            <a:off x="2798409" y="2900596"/>
            <a:ext cx="5189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7"/>
          <p:cNvSpPr txBox="1"/>
          <p:nvPr/>
        </p:nvSpPr>
        <p:spPr>
          <a:xfrm>
            <a:off x="2798409" y="4505593"/>
            <a:ext cx="622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)        bend of X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(~in-plane)                          &lt; 50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7"/>
          <p:cNvSpPr txBox="1"/>
          <p:nvPr/>
        </p:nvSpPr>
        <p:spPr>
          <a:xfrm>
            <a:off x="2798409" y="4977469"/>
            <a:ext cx="651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(out-of-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plane)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 &lt; 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50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7"/>
          <p:cNvSpPr txBox="1"/>
          <p:nvPr/>
        </p:nvSpPr>
        <p:spPr>
          <a:xfrm>
            <a:off x="2798408" y="2899739"/>
            <a:ext cx="621859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   900 ~ 1200</a:t>
            </a: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rocking of H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             </a:t>
            </a:r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370 ~  970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2798408" y="2225021"/>
            <a:ext cx="623975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bend of H-O-H (~in-plane)                      1670 ~ 1710</a:t>
            </a:r>
            <a:endParaRPr lang="en-US" altLang="zh-TW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hinder rotation of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+           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340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~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720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cxnSp>
        <p:nvCxnSpPr>
          <p:cNvPr id="13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47"/>
          <p:cNvSpPr txBox="1"/>
          <p:nvPr/>
        </p:nvSpPr>
        <p:spPr>
          <a:xfrm>
            <a:off x="2792064" y="4509831"/>
            <a:ext cx="622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    )        bend of X</a:t>
            </a:r>
            <a:r>
              <a:rPr lang="is-IS" altLang="zh-TW" sz="1600" b="1" baseline="30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…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</a:t>
            </a:r>
            <a:r>
              <a:rPr lang="is-IS" altLang="zh-TW" sz="1600" b="1" baseline="30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(~in-plane)                          &lt; 50</a:t>
            </a:r>
            <a:endParaRPr lang="zh-TW" altLang="en-US" sz="1600" b="1" baseline="-25000" dirty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7" name="文字方塊 47"/>
          <p:cNvSpPr txBox="1"/>
          <p:nvPr/>
        </p:nvSpPr>
        <p:spPr>
          <a:xfrm>
            <a:off x="2792064" y="4981707"/>
            <a:ext cx="6150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(out-of-</a:t>
            </a:r>
            <a:r>
              <a:rPr lang="en-US" altLang="zh-TW" sz="1600" b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plane) 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     &lt; </a:t>
            </a:r>
            <a:r>
              <a:rPr lang="en-US" altLang="zh-TW" sz="1600" b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50</a:t>
            </a:r>
            <a:endParaRPr lang="zh-TW" altLang="en-US" sz="1600" b="1" baseline="-25000" dirty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672917" y="1213167"/>
            <a:ext cx="13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/>
                <a:cs typeface="Times New Roman"/>
              </a:rPr>
              <a:t>   </a:t>
            </a:r>
            <a:r>
              <a:rPr lang="en-US" altLang="zh-TW" sz="1600" b="1" dirty="0" err="1" smtClean="0">
                <a:latin typeface="Times New Roman"/>
                <a:cs typeface="Times New Roman"/>
              </a:rPr>
              <a:t>Ar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  ~  H</a:t>
            </a:r>
            <a:r>
              <a:rPr lang="en-US" altLang="zh-TW" sz="16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O</a:t>
            </a:r>
            <a:endParaRPr lang="zh-TW" altLang="en-US" sz="1600" b="1" baseline="-25000" dirty="0">
              <a:latin typeface="Times New Roman"/>
              <a:cs typeface="Times New Roman"/>
            </a:endParaRPr>
          </a:p>
        </p:txBody>
      </p:sp>
      <p:pic>
        <p:nvPicPr>
          <p:cNvPr id="19" name="圖片 4" descr="Screen Shot 2014-09-25 at 10.57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63" y="5519316"/>
            <a:ext cx="1055351" cy="129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264" y="5544055"/>
            <a:ext cx="1044958" cy="126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圖片 54" descr="pi-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39" y="5499010"/>
            <a:ext cx="1028700" cy="12858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12501" t="3266" r="17763" b="29398"/>
          <a:stretch/>
        </p:blipFill>
        <p:spPr>
          <a:xfrm>
            <a:off x="4794094" y="5479426"/>
            <a:ext cx="1071910" cy="1355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0749" r="4635" b="20547"/>
          <a:stretch/>
        </p:blipFill>
        <p:spPr>
          <a:xfrm>
            <a:off x="7111343" y="5479426"/>
            <a:ext cx="1062228" cy="1339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6004" y="5424154"/>
            <a:ext cx="1144396" cy="14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6900" cy="927629"/>
          </a:xfrm>
        </p:spPr>
        <p:txBody>
          <a:bodyPr/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Association motion (bending + hinder rot)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22212"/>
            <a:ext cx="8686800" cy="506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398117" y="64083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/>
              <a:t>Phys. Chem. Chem. Phys., 2012, 14, 7205–7214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475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A subset of 3</a:t>
            </a:r>
            <a:r>
              <a:rPr lang="en-US" altLang="zh-TW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-6 Normal Modes of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zh-TW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98410" y="1621684"/>
            <a:ext cx="63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stretch of O-H bond (~in-plane)              3490 ~ 2900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47"/>
          <p:cNvSpPr txBox="1"/>
          <p:nvPr/>
        </p:nvSpPr>
        <p:spPr>
          <a:xfrm>
            <a:off x="2798410" y="2225203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)        bend of H-O-H (~in-plane)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2798408" y="2225021"/>
            <a:ext cx="623975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)        bend of H-O-H (~in-plane)                      1670 ~ 1710</a:t>
            </a:r>
            <a:endParaRPr lang="en-US" altLang="zh-TW" sz="1600" b="1" baseline="-25000" dirty="0">
              <a:solidFill>
                <a:srgbClr val="BFBFBF"/>
              </a:solidFill>
              <a:latin typeface="Times New Roman"/>
              <a:cs typeface="Times New Roman"/>
            </a:endParaRPr>
          </a:p>
          <a:p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hinder rotation of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BFBFBF"/>
                </a:solidFill>
                <a:latin typeface="Times New Roman"/>
                <a:cs typeface="Times New Roman"/>
              </a:rPr>
              <a:t>+            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340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~ 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720</a:t>
            </a:r>
            <a:endParaRPr lang="zh-TW" altLang="en-US" sz="1600" b="1" baseline="30000" dirty="0">
              <a:solidFill>
                <a:srgbClr val="BFBFBF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cxnSp>
        <p:nvCxnSpPr>
          <p:cNvPr id="13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672917" y="1213167"/>
            <a:ext cx="13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/>
                <a:cs typeface="Times New Roman"/>
              </a:rPr>
              <a:t>   </a:t>
            </a:r>
            <a:r>
              <a:rPr lang="en-US" altLang="zh-TW" sz="1600" b="1" dirty="0" err="1" smtClean="0">
                <a:latin typeface="Times New Roman"/>
                <a:cs typeface="Times New Roman"/>
              </a:rPr>
              <a:t>Ar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  ~  H</a:t>
            </a:r>
            <a:r>
              <a:rPr lang="en-US" altLang="zh-TW" sz="16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O</a:t>
            </a:r>
            <a:endParaRPr lang="zh-TW" altLang="en-US" sz="1600" b="1" baseline="-25000" dirty="0">
              <a:latin typeface="Times New Roman"/>
              <a:cs typeface="Times New Roman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284647" y="508086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~338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16388" y="508086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297347" y="5587259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~557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29088" y="5587259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297347" y="6123307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~725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29088" y="6123307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5" name="文字方塊 28"/>
          <p:cNvSpPr txBox="1"/>
          <p:nvPr/>
        </p:nvSpPr>
        <p:spPr>
          <a:xfrm>
            <a:off x="4645884" y="4492742"/>
            <a:ext cx="110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bend </a:t>
            </a:r>
          </a:p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~1670 cm</a:t>
            </a:r>
            <a:r>
              <a:rPr lang="en-US" altLang="zh-TW" sz="1400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7632700" y="4492742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asym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. stretch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~3676cm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7" name="文字方塊 19"/>
          <p:cNvSpPr txBox="1"/>
          <p:nvPr/>
        </p:nvSpPr>
        <p:spPr>
          <a:xfrm>
            <a:off x="6450326" y="4492742"/>
            <a:ext cx="102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sym.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strech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b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</a:b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~3547cm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28" name="文字方塊 34"/>
          <p:cNvSpPr txBox="1"/>
          <p:nvPr/>
        </p:nvSpPr>
        <p:spPr>
          <a:xfrm>
            <a:off x="4722084" y="508086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 ~1668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29" name="文字方塊 35"/>
          <p:cNvSpPr txBox="1"/>
          <p:nvPr/>
        </p:nvSpPr>
        <p:spPr>
          <a:xfrm>
            <a:off x="7708900" y="508086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~3491cm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0" name="文字方塊 36"/>
          <p:cNvSpPr txBox="1"/>
          <p:nvPr/>
        </p:nvSpPr>
        <p:spPr>
          <a:xfrm>
            <a:off x="6477000" y="508086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~3418cm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1" name="文字方塊 39"/>
          <p:cNvSpPr txBox="1"/>
          <p:nvPr/>
        </p:nvSpPr>
        <p:spPr>
          <a:xfrm>
            <a:off x="4722084" y="5587259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smtClean="0">
                <a:solidFill>
                  <a:srgbClr val="19A217"/>
                </a:solidFill>
                <a:latin typeface="Times New Roman"/>
                <a:cs typeface="Times New Roman"/>
              </a:rPr>
              <a:t>~</a:t>
            </a:r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1692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2" name="文字方塊 40"/>
          <p:cNvSpPr txBox="1"/>
          <p:nvPr/>
        </p:nvSpPr>
        <p:spPr>
          <a:xfrm>
            <a:off x="7721600" y="5587259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~3305cm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4" name="文字方塊 41"/>
          <p:cNvSpPr txBox="1"/>
          <p:nvPr/>
        </p:nvSpPr>
        <p:spPr>
          <a:xfrm>
            <a:off x="6489700" y="5587259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~3284cm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5" name="文字方塊 44"/>
          <p:cNvSpPr txBox="1"/>
          <p:nvPr/>
        </p:nvSpPr>
        <p:spPr>
          <a:xfrm>
            <a:off x="4734784" y="6123307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~1708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6" name="文字方塊 45"/>
          <p:cNvSpPr txBox="1"/>
          <p:nvPr/>
        </p:nvSpPr>
        <p:spPr>
          <a:xfrm>
            <a:off x="7721600" y="612330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~2937cm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7" name="文字方塊 46"/>
          <p:cNvSpPr txBox="1"/>
          <p:nvPr/>
        </p:nvSpPr>
        <p:spPr>
          <a:xfrm>
            <a:off x="6489700" y="6123307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~3009cm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8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9" name="Rectangle 1"/>
          <p:cNvSpPr/>
          <p:nvPr/>
        </p:nvSpPr>
        <p:spPr>
          <a:xfrm>
            <a:off x="2018062" y="4565893"/>
            <a:ext cx="1732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Rotation of H</a:t>
            </a:r>
            <a:r>
              <a:rPr lang="en-US" altLang="zh-TW" sz="1400" b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4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</a:p>
          <a:p>
            <a:pPr lvl="0"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(z)</a:t>
            </a:r>
            <a:endParaRPr lang="zh-TW" altLang="en-US" sz="1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4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2" y="964891"/>
            <a:ext cx="3448050" cy="723900"/>
          </a:xfrm>
          <a:prstGeom prst="rect">
            <a:avLst/>
          </a:prstGeom>
        </p:spPr>
      </p:pic>
      <p:sp>
        <p:nvSpPr>
          <p:cNvPr id="41" name="文字方塊 47"/>
          <p:cNvSpPr txBox="1"/>
          <p:nvPr/>
        </p:nvSpPr>
        <p:spPr>
          <a:xfrm>
            <a:off x="2798409" y="3575990"/>
            <a:ext cx="6186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)      stretch of O</a:t>
            </a:r>
            <a:r>
              <a:rPr lang="is-I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bond (~in-plane)</a:t>
            </a:r>
          </a:p>
          <a:p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                 translational motion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of H</a:t>
            </a:r>
            <a:r>
              <a:rPr lang="en-US" altLang="zh-TW" sz="1600" b="1" baseline="-250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BFBFBF"/>
                </a:solidFill>
                <a:latin typeface="Times New Roman"/>
                <a:cs typeface="Times New Roman"/>
              </a:rPr>
              <a:t>+ </a:t>
            </a:r>
            <a:r>
              <a:rPr lang="en-US" altLang="zh-TW" sz="1600" b="1" baseline="30000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BFBFBF"/>
                </a:solidFill>
                <a:latin typeface="Times New Roman"/>
                <a:cs typeface="Times New Roman"/>
              </a:rPr>
              <a:t>               100 </a:t>
            </a:r>
            <a:r>
              <a:rPr lang="en-US" altLang="zh-TW" sz="1600" b="1" dirty="0">
                <a:solidFill>
                  <a:srgbClr val="BFBFBF"/>
                </a:solidFill>
                <a:latin typeface="Times New Roman"/>
                <a:cs typeface="Times New Roman"/>
              </a:rPr>
              <a:t>~  340</a:t>
            </a:r>
            <a:endParaRPr lang="zh-TW" altLang="en-US" sz="1600" b="1" baseline="-25000" dirty="0">
              <a:solidFill>
                <a:srgbClr val="BFBFBF"/>
              </a:solidFill>
              <a:latin typeface="Times New Roman"/>
              <a:cs typeface="Times New Roman"/>
            </a:endParaRPr>
          </a:p>
        </p:txBody>
      </p:sp>
      <p:sp>
        <p:nvSpPr>
          <p:cNvPr id="43" name="文字方塊 47"/>
          <p:cNvSpPr txBox="1"/>
          <p:nvPr/>
        </p:nvSpPr>
        <p:spPr>
          <a:xfrm>
            <a:off x="2798408" y="2899739"/>
            <a:ext cx="621859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   900 ~ 1200</a:t>
            </a: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rocking of H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             </a:t>
            </a:r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370 ~  970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99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Treating a subset of Normal Modes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16388" y="4388126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29088" y="5209403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029088" y="6018347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27" name="Picture 5" descr="C:\Users\jlkuo\Desktop\work\Hydronium\gg09\h3o+\4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65" y="1762521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C:\Users\jlkuo\Desktop\work\Hydronium\gg09\h3o+\5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43" y="1202589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Users\jlkuo\Desktop\work\Hydronium\gg09\h3o+\6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92" y="2254095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字方塊 29"/>
          <p:cNvSpPr txBox="1"/>
          <p:nvPr/>
        </p:nvSpPr>
        <p:spPr>
          <a:xfrm>
            <a:off x="7632700" y="3117766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asym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. stretch</a:t>
            </a:r>
          </a:p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~3676cm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19"/>
          <p:cNvSpPr txBox="1"/>
          <p:nvPr/>
        </p:nvSpPr>
        <p:spPr>
          <a:xfrm>
            <a:off x="6450326" y="3117766"/>
            <a:ext cx="102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sym.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strech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b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</a:b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~3547cm</a:t>
            </a:r>
            <a:r>
              <a:rPr lang="en-US" altLang="zh-TW" sz="1400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9" name="文字方塊 35"/>
          <p:cNvSpPr txBox="1"/>
          <p:nvPr/>
        </p:nvSpPr>
        <p:spPr>
          <a:xfrm>
            <a:off x="7708900" y="4388126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~3491cm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4" name="文字方塊 36"/>
          <p:cNvSpPr txBox="1"/>
          <p:nvPr/>
        </p:nvSpPr>
        <p:spPr>
          <a:xfrm>
            <a:off x="6477000" y="4388126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~3418cm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0"/>
          <p:cNvSpPr txBox="1"/>
          <p:nvPr/>
        </p:nvSpPr>
        <p:spPr>
          <a:xfrm>
            <a:off x="7721600" y="5209403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~3305cm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1"/>
          <p:cNvSpPr txBox="1"/>
          <p:nvPr/>
        </p:nvSpPr>
        <p:spPr>
          <a:xfrm>
            <a:off x="6489700" y="5209403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~3284cm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5"/>
          <p:cNvSpPr txBox="1"/>
          <p:nvPr/>
        </p:nvSpPr>
        <p:spPr>
          <a:xfrm>
            <a:off x="7721600" y="601834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~2937cm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6"/>
          <p:cNvSpPr txBox="1"/>
          <p:nvPr/>
        </p:nvSpPr>
        <p:spPr>
          <a:xfrm>
            <a:off x="6489700" y="6018347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~3009cm</a:t>
            </a:r>
            <a:r>
              <a:rPr lang="en-US" altLang="zh-TW" sz="14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5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31" name="Picture 2" descr="C:\Users\jlkuo\Desktop\work\Hydronium\gg09\h3o+\1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45" y="1856204"/>
            <a:ext cx="1215703" cy="8436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27"/>
          <p:cNvSpPr txBox="1"/>
          <p:nvPr/>
        </p:nvSpPr>
        <p:spPr>
          <a:xfrm>
            <a:off x="4488220" y="3117766"/>
            <a:ext cx="97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umbrella ~904 cm</a:t>
            </a:r>
            <a:r>
              <a:rPr lang="en-US" altLang="zh-TW" sz="1400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37" name="文字方塊 33"/>
          <p:cNvSpPr txBox="1"/>
          <p:nvPr/>
        </p:nvSpPr>
        <p:spPr>
          <a:xfrm>
            <a:off x="4475520" y="4388126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~962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41" name="文字方塊 38"/>
          <p:cNvSpPr txBox="1"/>
          <p:nvPr/>
        </p:nvSpPr>
        <p:spPr>
          <a:xfrm>
            <a:off x="4488220" y="5209403"/>
            <a:ext cx="108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~1013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42" name="文字方塊 43"/>
          <p:cNvSpPr txBox="1"/>
          <p:nvPr/>
        </p:nvSpPr>
        <p:spPr>
          <a:xfrm>
            <a:off x="4488220" y="6018347"/>
            <a:ext cx="108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19A217"/>
                </a:solidFill>
                <a:latin typeface="Times New Roman"/>
                <a:cs typeface="Times New Roman"/>
              </a:rPr>
              <a:t>~1202 cm</a:t>
            </a:r>
            <a:r>
              <a:rPr lang="en-US" altLang="zh-TW" sz="1400" b="1" baseline="30000" dirty="0" smtClean="0">
                <a:solidFill>
                  <a:srgbClr val="19A217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19A217"/>
              </a:solidFill>
              <a:latin typeface="Times New Roman"/>
              <a:cs typeface="Times New Roman"/>
            </a:endParaRPr>
          </a:p>
        </p:txBody>
      </p:sp>
      <p:sp>
        <p:nvSpPr>
          <p:cNvPr id="46" name="文字方塊 34"/>
          <p:cNvSpPr txBox="1"/>
          <p:nvPr/>
        </p:nvSpPr>
        <p:spPr>
          <a:xfrm>
            <a:off x="2424996" y="4388126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~368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7" name="文字方塊 39"/>
          <p:cNvSpPr txBox="1"/>
          <p:nvPr/>
        </p:nvSpPr>
        <p:spPr>
          <a:xfrm>
            <a:off x="2424995" y="5209403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~617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6" name="文字方塊 44"/>
          <p:cNvSpPr txBox="1"/>
          <p:nvPr/>
        </p:nvSpPr>
        <p:spPr>
          <a:xfrm>
            <a:off x="2424995" y="6030680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~975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7" name="文字方塊 37"/>
          <p:cNvSpPr txBox="1"/>
          <p:nvPr/>
        </p:nvSpPr>
        <p:spPr>
          <a:xfrm>
            <a:off x="2015792" y="3190736"/>
            <a:ext cx="232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Rotation of H</a:t>
            </a:r>
            <a:r>
              <a:rPr lang="en-US" altLang="zh-TW" sz="14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</a:p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x,y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zh-TW" altLang="en-US" sz="1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22" y="964891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54003"/>
            <a:ext cx="1981200" cy="263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64" y="3733800"/>
            <a:ext cx="3039504" cy="225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446373"/>
            <a:ext cx="2404110" cy="232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054203"/>
            <a:ext cx="3683318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" y="3619499"/>
            <a:ext cx="3250878" cy="55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071" y="3675907"/>
            <a:ext cx="3984530" cy="79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72" y="279400"/>
            <a:ext cx="2664728" cy="3187700"/>
          </a:xfrm>
          <a:prstGeom prst="rect">
            <a:avLst/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06705" y="1030682"/>
            <a:ext cx="4822995" cy="244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10" cstate="print"/>
          <a:srcRect l="17542" t="75506"/>
          <a:stretch/>
        </p:blipFill>
        <p:spPr bwMode="auto">
          <a:xfrm>
            <a:off x="5880099" y="876300"/>
            <a:ext cx="3116233" cy="23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67000" y="61640"/>
            <a:ext cx="5918200" cy="99246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Spectra of Solvated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Reducing a 6x6 to two sets of 2x2 matrix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3143" y="1231315"/>
            <a:ext cx="3197875" cy="770715"/>
            <a:chOff x="2394881" y="2521807"/>
            <a:chExt cx="3857289" cy="1009858"/>
          </a:xfrm>
        </p:grpSpPr>
        <p:cxnSp>
          <p:nvCxnSpPr>
            <p:cNvPr id="52" name="直線接點 21"/>
            <p:cNvCxnSpPr/>
            <p:nvPr/>
          </p:nvCxnSpPr>
          <p:spPr>
            <a:xfrm>
              <a:off x="4333170" y="2521807"/>
              <a:ext cx="216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22"/>
            <p:cNvCxnSpPr/>
            <p:nvPr/>
          </p:nvCxnSpPr>
          <p:spPr>
            <a:xfrm>
              <a:off x="4541805" y="2521807"/>
              <a:ext cx="324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23"/>
            <p:cNvCxnSpPr/>
            <p:nvPr/>
          </p:nvCxnSpPr>
          <p:spPr>
            <a:xfrm>
              <a:off x="5097708" y="2878977"/>
              <a:ext cx="540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25"/>
            <p:cNvCxnSpPr/>
            <p:nvPr/>
          </p:nvCxnSpPr>
          <p:spPr>
            <a:xfrm flipH="1" flipV="1">
              <a:off x="4863770" y="2534716"/>
              <a:ext cx="224385" cy="35349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26"/>
            <p:cNvCxnSpPr/>
            <p:nvPr/>
          </p:nvCxnSpPr>
          <p:spPr>
            <a:xfrm flipV="1">
              <a:off x="4879981" y="2888213"/>
              <a:ext cx="225108" cy="64218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29"/>
            <p:cNvCxnSpPr/>
            <p:nvPr/>
          </p:nvCxnSpPr>
          <p:spPr>
            <a:xfrm>
              <a:off x="3755320" y="2521807"/>
              <a:ext cx="216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30"/>
            <p:cNvCxnSpPr/>
            <p:nvPr/>
          </p:nvCxnSpPr>
          <p:spPr>
            <a:xfrm>
              <a:off x="3963955" y="2521807"/>
              <a:ext cx="324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38"/>
            <p:cNvCxnSpPr/>
            <p:nvPr/>
          </p:nvCxnSpPr>
          <p:spPr>
            <a:xfrm>
              <a:off x="2411003" y="3122539"/>
              <a:ext cx="540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39"/>
            <p:cNvCxnSpPr/>
            <p:nvPr/>
          </p:nvCxnSpPr>
          <p:spPr>
            <a:xfrm>
              <a:off x="2975285" y="3122539"/>
              <a:ext cx="540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42"/>
            <p:cNvCxnSpPr/>
            <p:nvPr/>
          </p:nvCxnSpPr>
          <p:spPr>
            <a:xfrm>
              <a:off x="5682120" y="2881338"/>
              <a:ext cx="540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43"/>
            <p:cNvCxnSpPr/>
            <p:nvPr/>
          </p:nvCxnSpPr>
          <p:spPr>
            <a:xfrm flipV="1">
              <a:off x="3514731" y="2522015"/>
              <a:ext cx="250488" cy="57658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44"/>
            <p:cNvCxnSpPr/>
            <p:nvPr/>
          </p:nvCxnSpPr>
          <p:spPr>
            <a:xfrm flipH="1" flipV="1">
              <a:off x="3517570" y="3125266"/>
              <a:ext cx="266699" cy="4063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17"/>
            <p:cNvCxnSpPr/>
            <p:nvPr/>
          </p:nvCxnSpPr>
          <p:spPr>
            <a:xfrm>
              <a:off x="3768021" y="3512407"/>
              <a:ext cx="323999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18"/>
            <p:cNvCxnSpPr/>
            <p:nvPr/>
          </p:nvCxnSpPr>
          <p:spPr>
            <a:xfrm>
              <a:off x="4078255" y="3512407"/>
              <a:ext cx="150845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19"/>
            <p:cNvCxnSpPr/>
            <p:nvPr/>
          </p:nvCxnSpPr>
          <p:spPr>
            <a:xfrm>
              <a:off x="4333171" y="3512407"/>
              <a:ext cx="323999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20"/>
            <p:cNvCxnSpPr/>
            <p:nvPr/>
          </p:nvCxnSpPr>
          <p:spPr>
            <a:xfrm>
              <a:off x="4643405" y="3512407"/>
              <a:ext cx="216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219"/>
            <p:cNvCxnSpPr/>
            <p:nvPr/>
          </p:nvCxnSpPr>
          <p:spPr>
            <a:xfrm>
              <a:off x="2411003" y="3122539"/>
              <a:ext cx="540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220"/>
            <p:cNvCxnSpPr/>
            <p:nvPr/>
          </p:nvCxnSpPr>
          <p:spPr>
            <a:xfrm>
              <a:off x="2975285" y="3122539"/>
              <a:ext cx="540000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222"/>
            <p:cNvSpPr/>
            <p:nvPr/>
          </p:nvSpPr>
          <p:spPr>
            <a:xfrm>
              <a:off x="2394881" y="2760041"/>
              <a:ext cx="4123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solidFill>
                    <a:srgbClr val="FF0000"/>
                  </a:solidFill>
                  <a:latin typeface="Times"/>
                  <a:cs typeface="Times"/>
                </a:rPr>
                <a:t>(</a:t>
              </a:r>
              <a:r>
                <a:rPr lang="en-US" altLang="zh-TW" sz="1600" i="1" dirty="0" smtClean="0">
                  <a:solidFill>
                    <a:srgbClr val="FF0000"/>
                  </a:solidFill>
                  <a:latin typeface="Times"/>
                  <a:cs typeface="Times"/>
                </a:rPr>
                <a:t>e</a:t>
              </a:r>
              <a:r>
                <a:rPr lang="en-US" altLang="zh-TW" sz="1600" dirty="0" smtClean="0">
                  <a:solidFill>
                    <a:srgbClr val="FF0000"/>
                  </a:solidFill>
                  <a:latin typeface="Times"/>
                  <a:cs typeface="Times"/>
                </a:rPr>
                <a:t>)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80" name="直線接點 227"/>
            <p:cNvCxnSpPr/>
            <p:nvPr/>
          </p:nvCxnSpPr>
          <p:spPr>
            <a:xfrm>
              <a:off x="5110408" y="2878977"/>
              <a:ext cx="540000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143"/>
            <p:cNvSpPr/>
            <p:nvPr/>
          </p:nvSpPr>
          <p:spPr>
            <a:xfrm>
              <a:off x="5839777" y="2544118"/>
              <a:ext cx="4123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solidFill>
                    <a:srgbClr val="0000FF"/>
                  </a:solidFill>
                  <a:latin typeface="Times"/>
                  <a:cs typeface="Times"/>
                </a:rPr>
                <a:t>(</a:t>
              </a:r>
              <a:r>
                <a:rPr lang="en-US" altLang="zh-TW" sz="1600" i="1" dirty="0" smtClean="0">
                  <a:solidFill>
                    <a:srgbClr val="0000FF"/>
                  </a:solidFill>
                  <a:latin typeface="Times"/>
                  <a:cs typeface="Times"/>
                </a:rPr>
                <a:t>e</a:t>
              </a:r>
              <a:r>
                <a:rPr lang="en-US" altLang="zh-TW" sz="1600" dirty="0" smtClean="0">
                  <a:solidFill>
                    <a:srgbClr val="0000FF"/>
                  </a:solidFill>
                  <a:latin typeface="Times"/>
                  <a:cs typeface="Times"/>
                </a:rPr>
                <a:t>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24" y="2084135"/>
            <a:ext cx="2104032" cy="1558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2" y="2045979"/>
            <a:ext cx="2245754" cy="1635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 b="11300"/>
          <a:stretch/>
        </p:blipFill>
        <p:spPr>
          <a:xfrm>
            <a:off x="6557524" y="2623229"/>
            <a:ext cx="1320800" cy="41504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52951" y="4146812"/>
          <a:ext cx="3649981" cy="2313432"/>
        </p:xfrm>
        <a:graphic>
          <a:graphicData uri="http://schemas.openxmlformats.org/drawingml/2006/table">
            <a:tbl>
              <a:tblPr firstRow="1" firstCol="1" bandRow="1"/>
              <a:tblGrid>
                <a:gridCol w="801787"/>
                <a:gridCol w="712357"/>
                <a:gridCol w="712357"/>
                <a:gridCol w="711740"/>
                <a:gridCol w="711740"/>
              </a:tblGrid>
              <a:tr h="19050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Complexes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Fermi resonance type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a</a:t>
                      </a:r>
                      <a:r>
                        <a:rPr lang="en-US" sz="1100" b="1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1 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↔ a</a:t>
                      </a:r>
                      <a:r>
                        <a:rPr lang="en-US" sz="1100" b="1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1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e</a:t>
                      </a:r>
                      <a:r>
                        <a:rPr lang="en-US" sz="1100" b="1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 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↔ e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J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(cm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-1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)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Symbol" charset="2"/>
                          <a:ea typeface="PMingLiU" charset="0"/>
                          <a:cs typeface="Times New Roman" charset="0"/>
                        </a:rPr>
                        <a:t>De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(cm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-1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)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J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(cm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-1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)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Symbol" charset="2"/>
                          <a:ea typeface="PMingLiU" charset="0"/>
                          <a:cs typeface="Times New Roman" charset="0"/>
                        </a:rPr>
                        <a:t>De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(cm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-1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)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H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O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+..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Ne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40.21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-119.31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41.45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-188.91</a:t>
                      </a:r>
                      <a:endParaRPr lang="en-US" sz="1200" dirty="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H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O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+..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Ar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33.28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-1.59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39.34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-30.32</a:t>
                      </a:r>
                      <a:endParaRPr lang="en-US" sz="1200" dirty="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H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O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+..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Kr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28.76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54.51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36.76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52.29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H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O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+..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Xe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24.34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105.48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33.13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130.18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D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O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+..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Ne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25.32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-54.92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29.94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-190.80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D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O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+..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Ar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21.15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20.61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28.87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-86.27</a:t>
                      </a:r>
                      <a:endParaRPr lang="en-US" sz="1200" dirty="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D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O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+..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Kr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18.65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54.70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27.29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-32.35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D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O</a:t>
                      </a:r>
                      <a:r>
                        <a:rPr lang="en-US" sz="1100" baseline="30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+..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Xe</a:t>
                      </a:r>
                      <a:r>
                        <a:rPr lang="en-US" sz="1100" baseline="-25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3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16.36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84.59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25.04</a:t>
                      </a:r>
                      <a:endParaRPr lang="en-US" sz="120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PMingLiU" charset="0"/>
                          <a:cs typeface="Times New Roman" charset="0"/>
                        </a:rPr>
                        <a:t>19.36</a:t>
                      </a:r>
                      <a:endParaRPr lang="en-US" sz="1200" dirty="0">
                        <a:effectLst/>
                        <a:latin typeface="Times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4" name="Picture 43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7" t="6372" b="7392"/>
          <a:stretch/>
        </p:blipFill>
        <p:spPr>
          <a:xfrm>
            <a:off x="2532982" y="3739883"/>
            <a:ext cx="2375602" cy="2882842"/>
          </a:xfrm>
          <a:prstGeom prst="rect">
            <a:avLst/>
          </a:prstGeom>
        </p:spPr>
      </p:pic>
      <p:pic>
        <p:nvPicPr>
          <p:cNvPr id="45" name="Picture 44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8" t="6281" r="5486" b="6956"/>
          <a:stretch/>
        </p:blipFill>
        <p:spPr>
          <a:xfrm>
            <a:off x="477307" y="3739883"/>
            <a:ext cx="1976101" cy="28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3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Freq. of Normal Modes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 (2)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1700" y="1225466"/>
            <a:ext cx="2861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141771" y="41584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~338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708900" y="415842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150cm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048937" y="415842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100cm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16388" y="415842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154471" y="51109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~557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721600" y="511092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228cm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61637" y="511092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175 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29088" y="511092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154471" y="59745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~725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721600" y="597452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344cm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061637" y="597452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285 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029088" y="597452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870" y="2121229"/>
            <a:ext cx="1511617" cy="1491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033" y="537882"/>
            <a:ext cx="1433091" cy="154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771" y="1536405"/>
            <a:ext cx="1521433" cy="1619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880" y="1644499"/>
            <a:ext cx="1325120" cy="1599959"/>
          </a:xfrm>
          <a:prstGeom prst="rect">
            <a:avLst/>
          </a:prstGeom>
        </p:spPr>
      </p:pic>
      <p:sp>
        <p:nvSpPr>
          <p:cNvPr id="78" name="文字方塊 34"/>
          <p:cNvSpPr txBox="1"/>
          <p:nvPr/>
        </p:nvSpPr>
        <p:spPr>
          <a:xfrm>
            <a:off x="2412297" y="41584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~368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79" name="文字方塊 39"/>
          <p:cNvSpPr txBox="1"/>
          <p:nvPr/>
        </p:nvSpPr>
        <p:spPr>
          <a:xfrm>
            <a:off x="2424997" y="51109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~617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0" name="文字方塊 44"/>
          <p:cNvSpPr txBox="1"/>
          <p:nvPr/>
        </p:nvSpPr>
        <p:spPr>
          <a:xfrm>
            <a:off x="2424997" y="59745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~975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1" name="文字方塊 37"/>
          <p:cNvSpPr txBox="1"/>
          <p:nvPr/>
        </p:nvSpPr>
        <p:spPr>
          <a:xfrm>
            <a:off x="2668831" y="3492504"/>
            <a:ext cx="232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Rotation of H</a:t>
            </a:r>
            <a:r>
              <a:rPr lang="en-US" altLang="zh-TW" sz="14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2" name="文字方塊 37"/>
          <p:cNvSpPr txBox="1"/>
          <p:nvPr/>
        </p:nvSpPr>
        <p:spPr>
          <a:xfrm>
            <a:off x="6176853" y="3503320"/>
            <a:ext cx="232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smtClean="0">
                <a:solidFill>
                  <a:srgbClr val="DD30E3"/>
                </a:solidFill>
                <a:latin typeface="Times New Roman"/>
                <a:cs typeface="Times New Roman"/>
              </a:rPr>
              <a:t>Translation </a:t>
            </a:r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of H</a:t>
            </a:r>
            <a:r>
              <a:rPr lang="en-US" altLang="zh-TW" sz="1400" b="1" baseline="-25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+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83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03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6 Normal Modes of O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zh-TW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sp>
        <p:nvSpPr>
          <p:cNvPr id="49" name="文字方塊 47"/>
          <p:cNvSpPr txBox="1"/>
          <p:nvPr/>
        </p:nvSpPr>
        <p:spPr>
          <a:xfrm>
            <a:off x="2798409" y="3575990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)      stretch of 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bond (~in-plane)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7"/>
          <p:cNvSpPr txBox="1"/>
          <p:nvPr/>
        </p:nvSpPr>
        <p:spPr>
          <a:xfrm>
            <a:off x="2798409" y="4219852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)        bend of X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(~in-plane)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7"/>
          <p:cNvSpPr txBox="1"/>
          <p:nvPr/>
        </p:nvSpPr>
        <p:spPr>
          <a:xfrm>
            <a:off x="2798409" y="4977469"/>
            <a:ext cx="5189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(out-of-plane)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72" y="1007224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0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Freq. of Normal Modes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 (2)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708900" y="415842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150cm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048937" y="415842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100cm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16388" y="415842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721600" y="511092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228cm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61637" y="511092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175 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29088" y="511092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721600" y="5974522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344cm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061637" y="5974522"/>
            <a:ext cx="107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DD30E3"/>
                </a:solidFill>
                <a:latin typeface="Times New Roman"/>
                <a:cs typeface="Times New Roman"/>
              </a:rPr>
              <a:t>~ 285 cm</a:t>
            </a:r>
            <a:r>
              <a:rPr lang="en-US" altLang="zh-TW" sz="1400" b="1" baseline="30000" dirty="0" smtClean="0">
                <a:solidFill>
                  <a:srgbClr val="DD30E3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DD30E3"/>
              </a:solidFill>
              <a:latin typeface="Times New Roman"/>
              <a:cs typeface="Times New Roman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029088" y="597452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870" y="2121229"/>
            <a:ext cx="1511617" cy="1491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033" y="537882"/>
            <a:ext cx="1433091" cy="154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771" y="1536405"/>
            <a:ext cx="1521433" cy="1619590"/>
          </a:xfrm>
          <a:prstGeom prst="rect">
            <a:avLst/>
          </a:prstGeom>
        </p:spPr>
      </p:pic>
      <p:sp>
        <p:nvSpPr>
          <p:cNvPr id="82" name="文字方塊 37"/>
          <p:cNvSpPr txBox="1"/>
          <p:nvPr/>
        </p:nvSpPr>
        <p:spPr>
          <a:xfrm>
            <a:off x="6176853" y="3503320"/>
            <a:ext cx="232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 Translation of H</a:t>
            </a:r>
            <a:r>
              <a:rPr lang="en-US" altLang="zh-TW" sz="14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3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cxnSp>
        <p:nvCxnSpPr>
          <p:cNvPr id="18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/>
          <p:cNvGrpSpPr/>
          <p:nvPr/>
        </p:nvGrpSpPr>
        <p:grpSpPr>
          <a:xfrm>
            <a:off x="6054407" y="4163878"/>
            <a:ext cx="2942663" cy="2123877"/>
            <a:chOff x="6201337" y="4310822"/>
            <a:chExt cx="2942663" cy="2123877"/>
          </a:xfrm>
        </p:grpSpPr>
        <p:sp>
          <p:nvSpPr>
            <p:cNvPr id="22" name="文字方塊 21"/>
            <p:cNvSpPr txBox="1"/>
            <p:nvPr/>
          </p:nvSpPr>
          <p:spPr>
            <a:xfrm>
              <a:off x="7861300" y="4310822"/>
              <a:ext cx="127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~ 150cm</a:t>
              </a:r>
              <a:r>
                <a:rPr lang="en-US" altLang="zh-TW" sz="1400" b="1" baseline="3000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-1</a:t>
              </a:r>
              <a:endParaRPr lang="zh-TW" altLang="en-US" sz="1400" b="1" baseline="30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201337" y="4310822"/>
              <a:ext cx="1079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~ 100cm</a:t>
              </a:r>
              <a:r>
                <a:rPr lang="en-US" altLang="zh-TW" sz="1400" b="1" baseline="3000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-1</a:t>
              </a:r>
              <a:endParaRPr lang="zh-TW" altLang="en-US" sz="1400" b="1" baseline="30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874000" y="5263322"/>
              <a:ext cx="127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~ 228cm</a:t>
              </a:r>
              <a:r>
                <a:rPr lang="en-US" altLang="zh-TW" sz="1400" b="1" baseline="3000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-1</a:t>
              </a:r>
              <a:endParaRPr lang="zh-TW" altLang="en-US" sz="1400" b="1" baseline="30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214037" y="5263322"/>
              <a:ext cx="1079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~ 175 cm</a:t>
              </a:r>
              <a:r>
                <a:rPr lang="en-US" altLang="zh-TW" sz="1400" b="1" baseline="3000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-1</a:t>
              </a:r>
              <a:endParaRPr lang="zh-TW" altLang="en-US" sz="1400" b="1" baseline="30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7874000" y="6126922"/>
              <a:ext cx="127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~ 344cm</a:t>
              </a:r>
              <a:r>
                <a:rPr lang="en-US" altLang="zh-TW" sz="1400" b="1" baseline="3000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-1</a:t>
              </a:r>
              <a:endParaRPr lang="zh-TW" altLang="en-US" sz="1400" b="1" baseline="30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214037" y="6126922"/>
              <a:ext cx="1079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~ 285 cm</a:t>
              </a:r>
              <a:r>
                <a:rPr lang="en-US" altLang="zh-TW" sz="1400" b="1" baseline="3000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-1</a:t>
              </a:r>
              <a:endParaRPr lang="zh-TW" altLang="en-US" sz="1400" b="1" baseline="30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pic>
        <p:nvPicPr>
          <p:cNvPr id="28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72" y="1007224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-6 Normal Modes of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zh-TW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98410" y="1621684"/>
            <a:ext cx="63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stretch of O-H bond (~in-plane)              3490 ~ 2900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47"/>
          <p:cNvSpPr txBox="1"/>
          <p:nvPr/>
        </p:nvSpPr>
        <p:spPr>
          <a:xfrm>
            <a:off x="2798410" y="2225203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)        bend of H-O-H (~in-plane)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9" name="文字方塊 47"/>
          <p:cNvSpPr txBox="1"/>
          <p:nvPr/>
        </p:nvSpPr>
        <p:spPr>
          <a:xfrm>
            <a:off x="2798409" y="3575990"/>
            <a:ext cx="6186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)      stretch of 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bond (~in-plane)</a:t>
            </a:r>
            <a:r>
              <a:rPr lang="en-US" altLang="zh-TW" sz="1600" b="1" baseline="30000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        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100 ~  340</a:t>
            </a:r>
            <a:endParaRPr lang="en-US" altLang="zh-TW" sz="1600" b="1" dirty="0" smtClean="0">
              <a:solidFill>
                <a:srgbClr val="771BE3"/>
              </a:solidFill>
              <a:latin typeface="Times New Roman"/>
              <a:cs typeface="Times New Roman"/>
            </a:endParaRP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                        </a:t>
            </a:r>
            <a:endParaRPr lang="zh-TW" altLang="en-US" sz="1600" b="1" baseline="-25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7"/>
          <p:cNvSpPr txBox="1"/>
          <p:nvPr/>
        </p:nvSpPr>
        <p:spPr>
          <a:xfrm>
            <a:off x="2798409" y="2900596"/>
            <a:ext cx="5189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7"/>
          <p:cNvSpPr txBox="1"/>
          <p:nvPr/>
        </p:nvSpPr>
        <p:spPr>
          <a:xfrm>
            <a:off x="2798409" y="4505593"/>
            <a:ext cx="622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)        bend of X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(~in-plane)                          &lt; 50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7"/>
          <p:cNvSpPr txBox="1"/>
          <p:nvPr/>
        </p:nvSpPr>
        <p:spPr>
          <a:xfrm>
            <a:off x="2798409" y="4977469"/>
            <a:ext cx="651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(out-of-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plane)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 &lt; 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50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7"/>
          <p:cNvSpPr txBox="1"/>
          <p:nvPr/>
        </p:nvSpPr>
        <p:spPr>
          <a:xfrm>
            <a:off x="2798408" y="2899739"/>
            <a:ext cx="6218591" cy="5027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      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   900 ~ 1200</a:t>
            </a: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2798408" y="2225021"/>
            <a:ext cx="623975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  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bend of H-O-H (~in-plane)                      1670 ~ 1710</a:t>
            </a:r>
            <a:endParaRPr lang="en-US" altLang="zh-TW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cxnSp>
        <p:nvCxnSpPr>
          <p:cNvPr id="13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672917" y="1213167"/>
            <a:ext cx="13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/>
                <a:cs typeface="Times New Roman"/>
              </a:rPr>
              <a:t>   </a:t>
            </a:r>
            <a:r>
              <a:rPr lang="en-US" altLang="zh-TW" sz="1600" b="1" dirty="0" err="1" smtClean="0">
                <a:latin typeface="Times New Roman"/>
                <a:cs typeface="Times New Roman"/>
              </a:rPr>
              <a:t>Ar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  ~  H</a:t>
            </a:r>
            <a:r>
              <a:rPr lang="en-US" altLang="zh-TW" sz="16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O</a:t>
            </a:r>
            <a:endParaRPr lang="zh-TW" altLang="en-US" sz="1600" b="1" baseline="-25000" dirty="0">
              <a:latin typeface="Times New Roman"/>
              <a:cs typeface="Times New Roman"/>
            </a:endParaRPr>
          </a:p>
        </p:txBody>
      </p:sp>
      <p:pic>
        <p:nvPicPr>
          <p:cNvPr id="16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72" y="1007224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2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Freq. of Normal Modes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 (2)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141771" y="41584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~338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16388" y="415842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Ar</a:t>
            </a:r>
            <a:endParaRPr lang="zh-TW" altLang="en-US" sz="14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154471" y="51109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~557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29088" y="511092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N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154471" y="59745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~725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029088" y="5974522"/>
            <a:ext cx="97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4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endParaRPr lang="zh-TW" altLang="en-US" sz="14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880" y="1644499"/>
            <a:ext cx="1325120" cy="1599959"/>
          </a:xfrm>
          <a:prstGeom prst="rect">
            <a:avLst/>
          </a:prstGeom>
        </p:spPr>
      </p:pic>
      <p:sp>
        <p:nvSpPr>
          <p:cNvPr id="78" name="文字方塊 34"/>
          <p:cNvSpPr txBox="1"/>
          <p:nvPr/>
        </p:nvSpPr>
        <p:spPr>
          <a:xfrm>
            <a:off x="2412297" y="41584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~368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79" name="文字方塊 39"/>
          <p:cNvSpPr txBox="1"/>
          <p:nvPr/>
        </p:nvSpPr>
        <p:spPr>
          <a:xfrm>
            <a:off x="2424997" y="51109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~617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0" name="文字方塊 44"/>
          <p:cNvSpPr txBox="1"/>
          <p:nvPr/>
        </p:nvSpPr>
        <p:spPr>
          <a:xfrm>
            <a:off x="2424997" y="5974522"/>
            <a:ext cx="110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~975 cm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1" name="文字方塊 37"/>
          <p:cNvSpPr txBox="1"/>
          <p:nvPr/>
        </p:nvSpPr>
        <p:spPr>
          <a:xfrm>
            <a:off x="2668831" y="3492504"/>
            <a:ext cx="232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x,y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) Rotation of H</a:t>
            </a:r>
            <a:r>
              <a:rPr lang="en-US" altLang="zh-TW" sz="14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4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  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(z) </a:t>
            </a:r>
            <a:endParaRPr lang="zh-TW" altLang="en-US" sz="1400" b="1" baseline="30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3" name="矩形 30"/>
          <p:cNvSpPr/>
          <p:nvPr/>
        </p:nvSpPr>
        <p:spPr>
          <a:xfrm>
            <a:off x="6165638" y="6535832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Harmonic 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freq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by MP2/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aug</a:t>
            </a:r>
            <a:r>
              <a:rPr lang="en-US" altLang="zh-TW" sz="14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-cc-</a:t>
            </a:r>
            <a:r>
              <a:rPr lang="en-US" altLang="zh-TW" sz="1400" b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pvDZ</a:t>
            </a:r>
            <a:endParaRPr lang="zh-TW" altLang="en-US" sz="1400" b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15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72" y="1007224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-6 Normal Modes of H</a:t>
            </a:r>
            <a:r>
              <a:rPr lang="en-U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is-IS" altLang="zh-TW" sz="32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is-IS" altLang="zh-TW" sz="32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is-IS" altLang="zh-TW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zh-TW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98410" y="1621684"/>
            <a:ext cx="63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stretch of O-H bond (~in-plane)              3490 ~ 2900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33" name="文字方塊 47"/>
          <p:cNvSpPr txBox="1"/>
          <p:nvPr/>
        </p:nvSpPr>
        <p:spPr>
          <a:xfrm>
            <a:off x="2798410" y="2225203"/>
            <a:ext cx="453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)        bend of H-O-H (~in-plane)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49" name="文字方塊 47"/>
          <p:cNvSpPr txBox="1"/>
          <p:nvPr/>
        </p:nvSpPr>
        <p:spPr>
          <a:xfrm>
            <a:off x="2798409" y="3575990"/>
            <a:ext cx="6186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S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)      stretch of 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bond (~in-plane)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                           translational motion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of H</a:t>
            </a:r>
            <a:r>
              <a:rPr lang="en-US" altLang="zh-TW" sz="1600" b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+ </a:t>
            </a:r>
            <a:r>
              <a:rPr lang="en-US" altLang="zh-TW" sz="16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          100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~  340</a:t>
            </a:r>
            <a:endParaRPr lang="zh-TW" altLang="en-US" sz="1600" b="1" baseline="-25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0" name="文字方塊 47"/>
          <p:cNvSpPr txBox="1"/>
          <p:nvPr/>
        </p:nvSpPr>
        <p:spPr>
          <a:xfrm>
            <a:off x="2798409" y="2900596"/>
            <a:ext cx="5189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</a:t>
            </a:r>
            <a:endParaRPr lang="zh-TW" altLang="en-US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1" name="文字方塊 47"/>
          <p:cNvSpPr txBox="1"/>
          <p:nvPr/>
        </p:nvSpPr>
        <p:spPr>
          <a:xfrm>
            <a:off x="2798409" y="4505593"/>
            <a:ext cx="622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)        bend of X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is-I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(~in-plane)                          &lt; 50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3" name="文字方塊 47"/>
          <p:cNvSpPr txBox="1"/>
          <p:nvPr/>
        </p:nvSpPr>
        <p:spPr>
          <a:xfrm>
            <a:off x="2798409" y="4977469"/>
            <a:ext cx="651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771BE3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(out-of-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plane) 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      &lt; </a:t>
            </a:r>
            <a:r>
              <a:rPr lang="en-US" altLang="zh-TW" sz="1600" b="1" dirty="0">
                <a:solidFill>
                  <a:srgbClr val="771BE3"/>
                </a:solidFill>
                <a:latin typeface="Times New Roman"/>
                <a:cs typeface="Times New Roman"/>
              </a:rPr>
              <a:t>50</a:t>
            </a:r>
            <a:endParaRPr lang="zh-TW" altLang="en-US" sz="1600" b="1" baseline="-25000" dirty="0">
              <a:solidFill>
                <a:srgbClr val="771BE3"/>
              </a:solidFill>
              <a:latin typeface="Times New Roman"/>
              <a:cs typeface="Times New Roman"/>
            </a:endParaRPr>
          </a:p>
        </p:txBody>
      </p:sp>
      <p:sp>
        <p:nvSpPr>
          <p:cNvPr id="54" name="文字方塊 47"/>
          <p:cNvSpPr txBox="1"/>
          <p:nvPr/>
        </p:nvSpPr>
        <p:spPr>
          <a:xfrm>
            <a:off x="2798408" y="2899739"/>
            <a:ext cx="621859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771BE3"/>
                </a:solidFill>
                <a:latin typeface="Times New Roman"/>
                <a:cs typeface="Times New Roman"/>
              </a:rPr>
              <a:t>, 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umbrella motion of H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(out-of-plane)   900 ~ 1200</a:t>
            </a: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rocking of H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             </a:t>
            </a:r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370 ~  970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55" name="文字方塊 47"/>
          <p:cNvSpPr txBox="1"/>
          <p:nvPr/>
        </p:nvSpPr>
        <p:spPr>
          <a:xfrm>
            <a:off x="2798408" y="2225021"/>
            <a:ext cx="623975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</a:t>
            </a:r>
            <a:r>
              <a:rPr lang="en-US" altLang="zh-TW" sz="1600" b="1" i="1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)        bend of H-O-H (~in-plane)                      1670 ~ 1710</a:t>
            </a:r>
            <a:endParaRPr lang="en-US" altLang="zh-TW" sz="1600" b="1" baseline="-25000" dirty="0">
              <a:solidFill>
                <a:srgbClr val="3366FF"/>
              </a:solidFill>
              <a:latin typeface="Times New Roman"/>
              <a:cs typeface="Times New Roman"/>
            </a:endParaRPr>
          </a:p>
          <a:p>
            <a:r>
              <a:rPr lang="en-US" altLang="zh-TW" sz="1600" b="1" baseline="-2500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hinder rotation of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lang="en-US" altLang="zh-TW" sz="1600" b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>
                <a:solidFill>
                  <a:srgbClr val="FF0000"/>
                </a:solidFill>
                <a:latin typeface="Times New Roman"/>
                <a:cs typeface="Times New Roman"/>
              </a:rPr>
              <a:t>+            </a:t>
            </a:r>
            <a:r>
              <a:rPr lang="en-US" altLang="zh-TW" sz="1600" b="1" baseline="-25000" dirty="0" smtClean="0">
                <a:solidFill>
                  <a:srgbClr val="3366FF"/>
                </a:solidFill>
                <a:latin typeface="Times New Roman"/>
                <a:cs typeface="Times New Roman"/>
              </a:rPr>
              <a:t>                           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340 </a:t>
            </a:r>
            <a:r>
              <a:rPr lang="en-US" altLang="zh-TW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~ 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720</a:t>
            </a:r>
            <a:endParaRPr lang="zh-TW" altLang="en-US" sz="1600" b="1" baseline="30000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27730" t="11694" r="20169" b="15323"/>
          <a:stretch/>
        </p:blipFill>
        <p:spPr>
          <a:xfrm rot="8437474">
            <a:off x="68775" y="2263966"/>
            <a:ext cx="2362200" cy="2298700"/>
          </a:xfrm>
          <a:prstGeom prst="rect">
            <a:avLst/>
          </a:prstGeom>
        </p:spPr>
      </p:pic>
      <p:cxnSp>
        <p:nvCxnSpPr>
          <p:cNvPr id="13" name="Straight Arrow Connector 230"/>
          <p:cNvCxnSpPr/>
          <p:nvPr/>
        </p:nvCxnSpPr>
        <p:spPr>
          <a:xfrm flipH="1" flipV="1">
            <a:off x="1344706" y="3294529"/>
            <a:ext cx="900954" cy="504266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30"/>
          <p:cNvCxnSpPr/>
          <p:nvPr/>
        </p:nvCxnSpPr>
        <p:spPr>
          <a:xfrm flipH="1" flipV="1">
            <a:off x="1315572" y="2179301"/>
            <a:ext cx="29134" cy="1115228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30"/>
          <p:cNvCxnSpPr/>
          <p:nvPr/>
        </p:nvCxnSpPr>
        <p:spPr>
          <a:xfrm flipV="1">
            <a:off x="450476" y="3270190"/>
            <a:ext cx="894230" cy="494985"/>
          </a:xfrm>
          <a:prstGeom prst="straightConnector1">
            <a:avLst/>
          </a:prstGeom>
          <a:ln w="25400">
            <a:solidFill>
              <a:srgbClr val="DD30E3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47"/>
          <p:cNvSpPr txBox="1"/>
          <p:nvPr/>
        </p:nvSpPr>
        <p:spPr>
          <a:xfrm>
            <a:off x="2792064" y="4509831"/>
            <a:ext cx="622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1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   </a:t>
            </a:r>
            <a:r>
              <a:rPr lang="en-US" altLang="zh-TW" sz="1600" b="1" i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B</a:t>
            </a:r>
            <a:r>
              <a:rPr lang="en-US" altLang="zh-TW" sz="1600" b="1" baseline="-25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</a:t>
            </a:r>
            <a:r>
              <a:rPr lang="en-US" altLang="zh-TW" sz="1600" b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    )        bend of X</a:t>
            </a:r>
            <a:r>
              <a:rPr lang="is-IS" altLang="zh-TW" sz="1600" b="1" baseline="30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…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</a:t>
            </a:r>
            <a:r>
              <a:rPr lang="is-IS" altLang="zh-TW" sz="1600" b="1" baseline="30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…</a:t>
            </a:r>
            <a:r>
              <a:rPr lang="is-I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(~in-plane)                          &lt; 50</a:t>
            </a:r>
            <a:endParaRPr lang="zh-TW" altLang="en-US" sz="1600" b="1" baseline="-25000" dirty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7" name="文字方塊 47"/>
          <p:cNvSpPr txBox="1"/>
          <p:nvPr/>
        </p:nvSpPr>
        <p:spPr>
          <a:xfrm>
            <a:off x="2792064" y="4981707"/>
            <a:ext cx="6150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altLang="zh-TW" sz="1600" b="1" i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               )        umbrella motion of H</a:t>
            </a:r>
            <a:r>
              <a:rPr lang="en-US" altLang="zh-TW" sz="1600" b="1" baseline="-25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3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</a:t>
            </a:r>
            <a:r>
              <a:rPr lang="en-US" altLang="zh-TW" sz="1600" b="1" baseline="30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+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(out-of-</a:t>
            </a:r>
            <a:r>
              <a:rPr lang="en-US" altLang="zh-TW" sz="1600" b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plane) </a:t>
            </a:r>
            <a:r>
              <a:rPr lang="en-US" altLang="zh-TW" sz="1600" b="1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     &lt; </a:t>
            </a:r>
            <a:r>
              <a:rPr lang="en-US" altLang="zh-TW" sz="1600" b="1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50</a:t>
            </a:r>
            <a:endParaRPr lang="zh-TW" altLang="en-US" sz="1600" b="1" baseline="-25000" dirty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672917" y="1213167"/>
            <a:ext cx="13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/>
                <a:cs typeface="Times New Roman"/>
              </a:rPr>
              <a:t>   </a:t>
            </a:r>
            <a:r>
              <a:rPr lang="en-US" altLang="zh-TW" sz="1600" b="1" dirty="0" err="1" smtClean="0">
                <a:latin typeface="Times New Roman"/>
                <a:cs typeface="Times New Roman"/>
              </a:rPr>
              <a:t>Ar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  ~  H</a:t>
            </a:r>
            <a:r>
              <a:rPr lang="en-US" altLang="zh-TW" sz="1600" b="1" baseline="-25000" dirty="0" smtClean="0">
                <a:latin typeface="Times New Roman"/>
                <a:cs typeface="Times New Roman"/>
              </a:rPr>
              <a:t>2</a:t>
            </a:r>
            <a:r>
              <a:rPr lang="en-US" altLang="zh-TW" sz="1600" b="1" dirty="0" smtClean="0">
                <a:latin typeface="Times New Roman"/>
                <a:cs typeface="Times New Roman"/>
              </a:rPr>
              <a:t>O</a:t>
            </a:r>
            <a:endParaRPr lang="zh-TW" altLang="en-US" sz="1600" b="1" baseline="-25000" dirty="0">
              <a:latin typeface="Times New Roman"/>
              <a:cs typeface="Times New Roman"/>
            </a:endParaRPr>
          </a:p>
        </p:txBody>
      </p:sp>
      <p:pic>
        <p:nvPicPr>
          <p:cNvPr id="19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72" y="1007224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44140</TotalTime>
  <Words>3307</Words>
  <Application>Microsoft Macintosh PowerPoint</Application>
  <PresentationFormat>On-screen Show (4:3)</PresentationFormat>
  <Paragraphs>632</Paragraphs>
  <Slides>46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62" baseType="lpstr">
      <vt:lpstr>Arial</vt:lpstr>
      <vt:lpstr>Arial Unicode MS</vt:lpstr>
      <vt:lpstr>BiauKai</vt:lpstr>
      <vt:lpstr>Calibri</vt:lpstr>
      <vt:lpstr>Georgia</vt:lpstr>
      <vt:lpstr>ＭＳ Ｐゴシック</vt:lpstr>
      <vt:lpstr>PMingLiU</vt:lpstr>
      <vt:lpstr>Songti SC</vt:lpstr>
      <vt:lpstr>Symbol</vt:lpstr>
      <vt:lpstr>Times</vt:lpstr>
      <vt:lpstr>Times New Roman</vt:lpstr>
      <vt:lpstr>新細明體</vt:lpstr>
      <vt:lpstr>1_Office Theme</vt:lpstr>
      <vt:lpstr>Equation</vt:lpstr>
      <vt:lpstr>方程式</vt:lpstr>
      <vt:lpstr>Graph</vt:lpstr>
      <vt:lpstr>Vibrational Spectra of Solvated H3O+</vt:lpstr>
      <vt:lpstr>Outline</vt:lpstr>
      <vt:lpstr>Freq. of Normal Modes H3O+…RG3 (1)</vt:lpstr>
      <vt:lpstr>6 Normal Modes of H3O+</vt:lpstr>
      <vt:lpstr>6 Normal Modes of O…X3</vt:lpstr>
      <vt:lpstr>Freq. of Normal Modes H3O+…RG3 (2)</vt:lpstr>
      <vt:lpstr>3N-6 Normal Modes of H3O+…X3</vt:lpstr>
      <vt:lpstr>Freq. of Normal Modes H3O+…RG3 (2)</vt:lpstr>
      <vt:lpstr>3N-6 Normal Modes of H3O+…X3</vt:lpstr>
      <vt:lpstr>Normal Mode Approx. (NMA)</vt:lpstr>
      <vt:lpstr>Some Spectra of Solvated H3O+</vt:lpstr>
      <vt:lpstr>How many NM is needed? H3O+…(H2)n</vt:lpstr>
      <vt:lpstr>How many NM is needed? H3O+…RG3</vt:lpstr>
      <vt:lpstr>Outline</vt:lpstr>
      <vt:lpstr>How many NM is needed? H3O+…(H2)n</vt:lpstr>
      <vt:lpstr>“Splitting” between sym and asym modes</vt:lpstr>
      <vt:lpstr>Normal Mode Approx. (NMA)</vt:lpstr>
      <vt:lpstr>DVR Approach to examine H3O+ (1)</vt:lpstr>
      <vt:lpstr>DVR Approach to examine H3O+ (2)</vt:lpstr>
      <vt:lpstr>PowerPoint Presentation</vt:lpstr>
      <vt:lpstr>Conclusions (1)</vt:lpstr>
      <vt:lpstr>Outline</vt:lpstr>
      <vt:lpstr>Association motion (bending + hinder rot)</vt:lpstr>
      <vt:lpstr>IR Spectra of H3O+…RG3  (I)</vt:lpstr>
      <vt:lpstr>IR Spectra of H3O+…RG3 (II)</vt:lpstr>
      <vt:lpstr>Fermi Resonance in H3O+…RG3</vt:lpstr>
      <vt:lpstr>Understanding FR via a simple two-level system</vt:lpstr>
      <vt:lpstr>Reducing a 6x6 to two sets of 2x2 matrix</vt:lpstr>
      <vt:lpstr>Comb. Band (hinder rot. &amp; bend)</vt:lpstr>
      <vt:lpstr>Conclusions (2)</vt:lpstr>
      <vt:lpstr>Outline</vt:lpstr>
      <vt:lpstr>A subset of 3N-6 Normal Modes of H3O+…X3 (1)</vt:lpstr>
      <vt:lpstr>3N-6 Normal Modes of H3O+…X3</vt:lpstr>
      <vt:lpstr>A subset of 3N-6 Normal Modes of H3O+…X3 (2)</vt:lpstr>
      <vt:lpstr>A subset of 3N-6 Normal Modes of H3O+…X3 (3)</vt:lpstr>
      <vt:lpstr>PowerPoint Presentation</vt:lpstr>
      <vt:lpstr>Association motion (bending + hinder rot)</vt:lpstr>
      <vt:lpstr>Outline</vt:lpstr>
      <vt:lpstr>Breaking Symmetry</vt:lpstr>
      <vt:lpstr>3N-6 Normal Modes of H3O+…X3</vt:lpstr>
      <vt:lpstr>Association motion (bending + hinder rot)</vt:lpstr>
      <vt:lpstr>A subset of 3N-6 Normal Modes of H3O+…X3</vt:lpstr>
      <vt:lpstr>Treating a subset of Normal Modes H3O+…RG3</vt:lpstr>
      <vt:lpstr>Spectra of Solvated H3O+</vt:lpstr>
      <vt:lpstr>Reducing a 6x6 to two sets of 2x2 matrix</vt:lpstr>
      <vt:lpstr>Freq. of Normal Modes H3O+…RG3 (2)</vt:lpstr>
    </vt:vector>
  </TitlesOfParts>
  <Company>NTU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JLKuo</dc:creator>
  <cp:lastModifiedBy>Microsoft Office User</cp:lastModifiedBy>
  <cp:revision>1050</cp:revision>
  <cp:lastPrinted>2016-11-30T08:59:47Z</cp:lastPrinted>
  <dcterms:created xsi:type="dcterms:W3CDTF">2011-07-15T05:58:26Z</dcterms:created>
  <dcterms:modified xsi:type="dcterms:W3CDTF">2016-12-02T07:01:19Z</dcterms:modified>
</cp:coreProperties>
</file>